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72" r:id="rId2"/>
    <p:sldMasterId id="2147483807" r:id="rId3"/>
    <p:sldMasterId id="2147483841" r:id="rId4"/>
  </p:sldMasterIdLst>
  <p:notesMasterIdLst>
    <p:notesMasterId r:id="rId22"/>
  </p:notesMasterIdLst>
  <p:sldIdLst>
    <p:sldId id="623" r:id="rId5"/>
    <p:sldId id="618" r:id="rId6"/>
    <p:sldId id="581" r:id="rId7"/>
    <p:sldId id="583" r:id="rId8"/>
    <p:sldId id="584" r:id="rId9"/>
    <p:sldId id="611" r:id="rId10"/>
    <p:sldId id="585" r:id="rId11"/>
    <p:sldId id="614" r:id="rId12"/>
    <p:sldId id="594" r:id="rId13"/>
    <p:sldId id="595" r:id="rId14"/>
    <p:sldId id="596" r:id="rId15"/>
    <p:sldId id="643" r:id="rId16"/>
    <p:sldId id="622" r:id="rId17"/>
    <p:sldId id="621" r:id="rId18"/>
    <p:sldId id="532" r:id="rId19"/>
    <p:sldId id="620" r:id="rId20"/>
    <p:sldId id="545" r:id="rId21"/>
  </p:sldIdLst>
  <p:sldSz cx="12192000" cy="6858000"/>
  <p:notesSz cx="6888163" cy="100218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F25"/>
    <a:srgbClr val="DEEBF7"/>
    <a:srgbClr val="DEEDF7"/>
    <a:srgbClr val="FF0066"/>
    <a:srgbClr val="70AC2E"/>
    <a:srgbClr val="24C3E8"/>
    <a:srgbClr val="1294B2"/>
    <a:srgbClr val="D20055"/>
    <a:srgbClr val="4E75B0"/>
    <a:srgbClr val="DD4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A8C3D-02C9-423E-AE08-7186B93361FC}" v="34" dt="2020-06-29T14:24:21.9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364" autoAdjust="0"/>
  </p:normalViewPr>
  <p:slideViewPr>
    <p:cSldViewPr>
      <p:cViewPr varScale="1">
        <p:scale>
          <a:sx n="68" d="100"/>
          <a:sy n="68"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0FA8C3D-02C9-423E-AE08-7186B93361FC}"/>
    <pc:docChg chg="addSld delSld modSld">
      <pc:chgData name="" userId="" providerId="" clId="Web-{E0FA8C3D-02C9-423E-AE08-7186B93361FC}" dt="2020-06-29T14:24:21.999" v="32" actId="14100"/>
      <pc:docMkLst>
        <pc:docMk/>
      </pc:docMkLst>
      <pc:sldChg chg="modSp">
        <pc:chgData name="" userId="" providerId="" clId="Web-{E0FA8C3D-02C9-423E-AE08-7186B93361FC}" dt="2020-06-29T13:37:02.232" v="2" actId="20577"/>
        <pc:sldMkLst>
          <pc:docMk/>
          <pc:sldMk cId="798973413" sldId="641"/>
        </pc:sldMkLst>
        <pc:spChg chg="mod">
          <ac:chgData name="" userId="" providerId="" clId="Web-{E0FA8C3D-02C9-423E-AE08-7186B93361FC}" dt="2020-06-29T13:37:02.232" v="2" actId="20577"/>
          <ac:spMkLst>
            <pc:docMk/>
            <pc:sldMk cId="798973413" sldId="641"/>
            <ac:spMk id="14" creationId="{8EDE5E3C-B509-4A17-8F10-9FDD5C65CB28}"/>
          </ac:spMkLst>
        </pc:spChg>
      </pc:sldChg>
      <pc:sldChg chg="addSp delSp modSp">
        <pc:chgData name="" userId="" providerId="" clId="Web-{E0FA8C3D-02C9-423E-AE08-7186B93361FC}" dt="2020-06-29T14:24:21.999" v="32" actId="14100"/>
        <pc:sldMkLst>
          <pc:docMk/>
          <pc:sldMk cId="341616810" sldId="648"/>
        </pc:sldMkLst>
        <pc:picChg chg="del">
          <ac:chgData name="" userId="" providerId="" clId="Web-{E0FA8C3D-02C9-423E-AE08-7186B93361FC}" dt="2020-06-29T14:19:19.108" v="3"/>
          <ac:picMkLst>
            <pc:docMk/>
            <pc:sldMk cId="341616810" sldId="648"/>
            <ac:picMk id="2" creationId="{00000000-0000-0000-0000-000000000000}"/>
          </ac:picMkLst>
        </pc:picChg>
        <pc:picChg chg="add del mod">
          <ac:chgData name="" userId="" providerId="" clId="Web-{E0FA8C3D-02C9-423E-AE08-7186B93361FC}" dt="2020-06-29T14:19:54.827" v="8"/>
          <ac:picMkLst>
            <pc:docMk/>
            <pc:sldMk cId="341616810" sldId="648"/>
            <ac:picMk id="3" creationId="{DF2F1725-E9AA-4996-8DF0-161E9526FCB0}"/>
          </ac:picMkLst>
        </pc:picChg>
        <pc:picChg chg="add del mod">
          <ac:chgData name="" userId="" providerId="" clId="Web-{E0FA8C3D-02C9-423E-AE08-7186B93361FC}" dt="2020-06-29T14:22:56.092" v="17"/>
          <ac:picMkLst>
            <pc:docMk/>
            <pc:sldMk cId="341616810" sldId="648"/>
            <ac:picMk id="4" creationId="{47F95E88-BF06-460D-AF51-0A1C85BF4338}"/>
          </ac:picMkLst>
        </pc:picChg>
        <pc:picChg chg="add del mod">
          <ac:chgData name="" userId="" providerId="" clId="Web-{E0FA8C3D-02C9-423E-AE08-7186B93361FC}" dt="2020-06-29T14:23:21.671" v="22"/>
          <ac:picMkLst>
            <pc:docMk/>
            <pc:sldMk cId="341616810" sldId="648"/>
            <ac:picMk id="5" creationId="{01014DFC-64D1-46C2-A054-B3E074FA75D4}"/>
          </ac:picMkLst>
        </pc:picChg>
        <pc:picChg chg="add mod">
          <ac:chgData name="" userId="" providerId="" clId="Web-{E0FA8C3D-02C9-423E-AE08-7186B93361FC}" dt="2020-06-29T14:24:21.999" v="32" actId="14100"/>
          <ac:picMkLst>
            <pc:docMk/>
            <pc:sldMk cId="341616810" sldId="648"/>
            <ac:picMk id="6" creationId="{951F8D1B-66F0-4234-A345-C9D74A5FF8C9}"/>
          </ac:picMkLst>
        </pc:picChg>
      </pc:sldChg>
      <pc:sldChg chg="add del replId">
        <pc:chgData name="" userId="" providerId="" clId="Web-{E0FA8C3D-02C9-423E-AE08-7186B93361FC}" dt="2020-06-29T14:21:01.905" v="10"/>
        <pc:sldMkLst>
          <pc:docMk/>
          <pc:sldMk cId="3619516450" sldId="6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621" cy="501176"/>
          </a:xfrm>
          <a:prstGeom prst="rect">
            <a:avLst/>
          </a:prstGeom>
        </p:spPr>
        <p:txBody>
          <a:bodyPr vert="horz" lIns="92751" tIns="46375" rIns="92751" bIns="46375"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900934" y="0"/>
            <a:ext cx="2985621" cy="501176"/>
          </a:xfrm>
          <a:prstGeom prst="rect">
            <a:avLst/>
          </a:prstGeom>
        </p:spPr>
        <p:txBody>
          <a:bodyPr vert="horz" lIns="92751" tIns="46375" rIns="92751" bIns="46375" rtlCol="0"/>
          <a:lstStyle>
            <a:lvl1pPr algn="r" fontAlgn="auto">
              <a:spcBef>
                <a:spcPts val="0"/>
              </a:spcBef>
              <a:spcAft>
                <a:spcPts val="0"/>
              </a:spcAft>
              <a:defRPr sz="1200" smtClean="0">
                <a:latin typeface="+mn-lt"/>
                <a:cs typeface="+mn-cs"/>
              </a:defRPr>
            </a:lvl1pPr>
          </a:lstStyle>
          <a:p>
            <a:pPr>
              <a:defRPr/>
            </a:pPr>
            <a:fld id="{86740DFC-B2CA-4EEB-A522-C3BABD082964}" type="datetimeFigureOut">
              <a:rPr lang="fr-FR"/>
              <a:pPr>
                <a:defRPr/>
              </a:pPr>
              <a:t>04/04/2022</a:t>
            </a:fld>
            <a:endParaRPr lang="fr-FR" dirty="0"/>
          </a:p>
        </p:txBody>
      </p:sp>
      <p:sp>
        <p:nvSpPr>
          <p:cNvPr id="4" name="Espace réservé de l'image des diapositives 3"/>
          <p:cNvSpPr>
            <a:spLocks noGrp="1" noRot="1" noChangeAspect="1"/>
          </p:cNvSpPr>
          <p:nvPr>
            <p:ph type="sldImg" idx="2"/>
          </p:nvPr>
        </p:nvSpPr>
        <p:spPr>
          <a:xfrm>
            <a:off x="101600" y="750888"/>
            <a:ext cx="6684963" cy="3760787"/>
          </a:xfrm>
          <a:prstGeom prst="rect">
            <a:avLst/>
          </a:prstGeom>
          <a:noFill/>
          <a:ln w="12700">
            <a:solidFill>
              <a:prstClr val="black"/>
            </a:solidFill>
          </a:ln>
        </p:spPr>
        <p:txBody>
          <a:bodyPr vert="horz" lIns="92751" tIns="46375" rIns="92751" bIns="46375" rtlCol="0" anchor="ctr"/>
          <a:lstStyle/>
          <a:p>
            <a:pPr lvl="0"/>
            <a:endParaRPr lang="fr-FR" noProof="0" dirty="0"/>
          </a:p>
        </p:txBody>
      </p:sp>
      <p:sp>
        <p:nvSpPr>
          <p:cNvPr id="5" name="Espace réservé des commentaires 4"/>
          <p:cNvSpPr>
            <a:spLocks noGrp="1"/>
          </p:cNvSpPr>
          <p:nvPr>
            <p:ph type="body" sz="quarter" idx="3"/>
          </p:nvPr>
        </p:nvSpPr>
        <p:spPr>
          <a:xfrm>
            <a:off x="688496" y="4760357"/>
            <a:ext cx="5511174" cy="4510575"/>
          </a:xfrm>
          <a:prstGeom prst="rect">
            <a:avLst/>
          </a:prstGeom>
        </p:spPr>
        <p:txBody>
          <a:bodyPr vert="horz" lIns="92751" tIns="46375" rIns="92751" bIns="46375"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519101"/>
            <a:ext cx="2985621" cy="501175"/>
          </a:xfrm>
          <a:prstGeom prst="rect">
            <a:avLst/>
          </a:prstGeom>
        </p:spPr>
        <p:txBody>
          <a:bodyPr vert="horz" lIns="92751" tIns="46375" rIns="92751" bIns="46375"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900934" y="9519101"/>
            <a:ext cx="2985621" cy="501175"/>
          </a:xfrm>
          <a:prstGeom prst="rect">
            <a:avLst/>
          </a:prstGeom>
        </p:spPr>
        <p:txBody>
          <a:bodyPr vert="horz" lIns="92751" tIns="46375" rIns="92751" bIns="46375" rtlCol="0" anchor="b"/>
          <a:lstStyle>
            <a:lvl1pPr algn="r" fontAlgn="auto">
              <a:spcBef>
                <a:spcPts val="0"/>
              </a:spcBef>
              <a:spcAft>
                <a:spcPts val="0"/>
              </a:spcAft>
              <a:defRPr sz="1200" smtClean="0">
                <a:latin typeface="+mn-lt"/>
                <a:cs typeface="+mn-cs"/>
              </a:defRPr>
            </a:lvl1pPr>
          </a:lstStyle>
          <a:p>
            <a:pPr>
              <a:defRPr/>
            </a:pPr>
            <a:fld id="{746222AF-2293-4807-B3DA-261D2C17952F}" type="slidenum">
              <a:rPr lang="fr-FR"/>
              <a:pPr>
                <a:defRPr/>
              </a:pPr>
              <a:t>‹N°›</a:t>
            </a:fld>
            <a:endParaRPr lang="fr-FR" dirty="0"/>
          </a:p>
        </p:txBody>
      </p:sp>
    </p:spTree>
    <p:extLst>
      <p:ext uri="{BB962C8B-B14F-4D97-AF65-F5344CB8AC3E}">
        <p14:creationId xmlns:p14="http://schemas.microsoft.com/office/powerpoint/2010/main" val="240003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rea-tice.org/wiki2/index.php?title=Synth%C3%A8se_th%C3%A8me_%22Profession_et_professionnalit%C3%A9_enseignante_:%2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2" indent="0" algn="just">
              <a:spcBef>
                <a:spcPts val="0"/>
              </a:spcBef>
              <a:buClr>
                <a:srgbClr val="FF0000"/>
              </a:buClr>
              <a:buSzPct val="105000"/>
              <a:buFont typeface="+mj-lt"/>
              <a:buNone/>
            </a:pPr>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pPr/>
              <a:t>4</a:t>
            </a:fld>
            <a:endParaRPr lang="fr-FR"/>
          </a:p>
        </p:txBody>
      </p:sp>
    </p:spTree>
    <p:extLst>
      <p:ext uri="{BB962C8B-B14F-4D97-AF65-F5344CB8AC3E}">
        <p14:creationId xmlns:p14="http://schemas.microsoft.com/office/powerpoint/2010/main" val="324083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2" indent="-342900" algn="just">
              <a:spcBef>
                <a:spcPts val="0"/>
              </a:spcBef>
              <a:buClr>
                <a:srgbClr val="FF0000"/>
              </a:buClr>
              <a:buSzPct val="105000"/>
              <a:buFont typeface="+mj-lt"/>
              <a:buAutoNum type="arabicPeriod"/>
            </a:pP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5</a:t>
            </a:fld>
            <a:endParaRPr lang="fr-FR"/>
          </a:p>
        </p:txBody>
      </p:sp>
    </p:spTree>
    <p:extLst>
      <p:ext uri="{BB962C8B-B14F-4D97-AF65-F5344CB8AC3E}">
        <p14:creationId xmlns:p14="http://schemas.microsoft.com/office/powerpoint/2010/main" val="154421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pPr/>
              <a:t>7</a:t>
            </a:fld>
            <a:endParaRPr lang="fr-FR"/>
          </a:p>
        </p:txBody>
      </p:sp>
    </p:spTree>
    <p:extLst>
      <p:ext uri="{BB962C8B-B14F-4D97-AF65-F5344CB8AC3E}">
        <p14:creationId xmlns:p14="http://schemas.microsoft.com/office/powerpoint/2010/main" val="245236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pPr/>
              <a:t>8</a:t>
            </a:fld>
            <a:endParaRPr lang="fr-FR"/>
          </a:p>
        </p:txBody>
      </p:sp>
    </p:spTree>
    <p:extLst>
      <p:ext uri="{BB962C8B-B14F-4D97-AF65-F5344CB8AC3E}">
        <p14:creationId xmlns:p14="http://schemas.microsoft.com/office/powerpoint/2010/main" val="292087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Notion de professionnalisation</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Wittorski</a:t>
            </a:r>
            <a:r>
              <a:rPr lang="fr-FR" sz="1200" kern="1200" dirty="0">
                <a:solidFill>
                  <a:schemeClr val="tx1"/>
                </a:solidFill>
                <a:effectLst/>
                <a:latin typeface="+mn-lt"/>
                <a:ea typeface="+mn-ea"/>
                <a:cs typeface="+mn-cs"/>
              </a:rPr>
              <a:t> (2008)</a:t>
            </a:r>
            <a:r>
              <a:rPr lang="fr-FR" sz="1200" u="sng" kern="1200" baseline="30000" dirty="0">
                <a:solidFill>
                  <a:schemeClr val="tx1"/>
                </a:solidFill>
                <a:effectLst/>
                <a:latin typeface="+mn-lt"/>
                <a:ea typeface="+mn-ea"/>
                <a:cs typeface="+mn-cs"/>
                <a:hlinkClick r:id="rId3"/>
              </a:rPr>
              <a:t>[4]</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Altet</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Bourdoncle</a:t>
            </a:r>
            <a:r>
              <a:rPr lang="fr-FR" sz="1200" kern="1200" dirty="0">
                <a:solidFill>
                  <a:schemeClr val="tx1"/>
                </a:solidFill>
                <a:effectLst/>
                <a:latin typeface="+mn-lt"/>
                <a:ea typeface="+mn-ea"/>
                <a:cs typeface="+mn-cs"/>
              </a:rPr>
              <a:t> (2000)</a:t>
            </a:r>
            <a:r>
              <a:rPr lang="fr-FR" sz="1200" u="sng" kern="1200" baseline="30000" dirty="0">
                <a:solidFill>
                  <a:schemeClr val="tx1"/>
                </a:solidFill>
                <a:effectLst/>
                <a:latin typeface="+mn-lt"/>
                <a:ea typeface="+mn-ea"/>
                <a:cs typeface="+mn-cs"/>
                <a:hlinkClick r:id="rId3"/>
              </a:rPr>
              <a:t>[5]</a:t>
            </a:r>
            <a:r>
              <a:rPr lang="fr-FR" sz="1200" kern="1200" dirty="0">
                <a:solidFill>
                  <a:schemeClr val="tx1"/>
                </a:solidFill>
                <a:effectLst/>
                <a:latin typeface="+mn-lt"/>
                <a:ea typeface="+mn-ea"/>
                <a:cs typeface="+mn-cs"/>
              </a:rPr>
              <a:t> ont développé ce concept. Pour les anglo-saxons, c'est un processus qui va transformer une activité en profession, alors qu’en France, son but est la reconnaissance sociale grâce aux savoirs professionnels. C’est ce que développe Lang (1999) pour qui c’est aussi un développement de compétences et d'un nouveau métier face aux évolutions. En ce sens, ce terme renvoie à la notion de formation. </a:t>
            </a:r>
          </a:p>
          <a:p>
            <a:r>
              <a:rPr lang="fr-FR" sz="1200" b="1" i="1" kern="1200" dirty="0">
                <a:solidFill>
                  <a:schemeClr val="tx1"/>
                </a:solidFill>
                <a:effectLst/>
                <a:latin typeface="+mn-lt"/>
                <a:ea typeface="+mn-ea"/>
                <a:cs typeface="+mn-cs"/>
              </a:rPr>
              <a:t>Notion de professionnalité</a:t>
            </a:r>
            <a:r>
              <a:rPr lang="fr-FR" sz="1200" kern="1200" dirty="0">
                <a:solidFill>
                  <a:schemeClr val="tx1"/>
                </a:solidFill>
                <a:effectLst/>
                <a:latin typeface="+mn-lt"/>
                <a:ea typeface="+mn-ea"/>
                <a:cs typeface="+mn-cs"/>
              </a:rPr>
              <a:t> : Possession collective du métier à défendre. En France, ce terme accepte plusieurs définitions selon les auteurs. </a:t>
            </a:r>
            <a:r>
              <a:rPr lang="fr-FR" sz="1200" kern="1200" dirty="0" err="1">
                <a:solidFill>
                  <a:schemeClr val="tx1"/>
                </a:solidFill>
                <a:effectLst/>
                <a:latin typeface="+mn-lt"/>
                <a:ea typeface="+mn-ea"/>
                <a:cs typeface="+mn-cs"/>
              </a:rPr>
              <a:t>Dadoy</a:t>
            </a:r>
            <a:r>
              <a:rPr lang="fr-FR" sz="1200" kern="1200" dirty="0">
                <a:solidFill>
                  <a:schemeClr val="tx1"/>
                </a:solidFill>
                <a:effectLst/>
                <a:latin typeface="+mn-lt"/>
                <a:ea typeface="+mn-ea"/>
                <a:cs typeface="+mn-cs"/>
              </a:rPr>
              <a:t> (1986) l’utilise pour éviter l'emploi des termes « qualification » ou « métier ». Faisant référence à la profession et à la professionnalisation, elle apporte une connotation positive. Pour </a:t>
            </a:r>
            <a:r>
              <a:rPr lang="fr-FR" sz="1200" kern="1200" dirty="0" err="1">
                <a:solidFill>
                  <a:schemeClr val="tx1"/>
                </a:solidFill>
                <a:effectLst/>
                <a:latin typeface="+mn-lt"/>
                <a:ea typeface="+mn-ea"/>
                <a:cs typeface="+mn-cs"/>
              </a:rPr>
              <a:t>Aballéa</a:t>
            </a:r>
            <a:r>
              <a:rPr lang="fr-FR" sz="1200" kern="1200" dirty="0">
                <a:solidFill>
                  <a:schemeClr val="tx1"/>
                </a:solidFill>
                <a:effectLst/>
                <a:latin typeface="+mn-lt"/>
                <a:ea typeface="+mn-ea"/>
                <a:cs typeface="+mn-cs"/>
              </a:rPr>
              <a:t> (1992), c’est « une expertise complexe et composite, encadrée par un système de références, valeurs et normes, de mise en œuvre, ou […] un savoir et une déontologie, sinon une science et une conscience » (p.47). Pour </a:t>
            </a:r>
            <a:r>
              <a:rPr lang="fr-FR" sz="1200" kern="1200" dirty="0" err="1">
                <a:solidFill>
                  <a:schemeClr val="tx1"/>
                </a:solidFill>
                <a:effectLst/>
                <a:latin typeface="+mn-lt"/>
                <a:ea typeface="+mn-ea"/>
                <a:cs typeface="+mn-cs"/>
              </a:rPr>
              <a:t>Trépos</a:t>
            </a:r>
            <a:r>
              <a:rPr lang="fr-FR" sz="1200" kern="1200" dirty="0">
                <a:solidFill>
                  <a:schemeClr val="tx1"/>
                </a:solidFill>
                <a:effectLst/>
                <a:latin typeface="+mn-lt"/>
                <a:ea typeface="+mn-ea"/>
                <a:cs typeface="+mn-cs"/>
              </a:rPr>
              <a:t> (1992), il s'agit des acquis d'un individu et de sa capacité à les mobiliser dans la réalisation de son travail. Face aux contextes mouvants et instables du monde du travail, la professionnalité n'est jamais définitivement acquise, elle se crée en situation, elle peut être définie comme les compétences professionnelles de l'individu ou du groupe. </a:t>
            </a:r>
          </a:p>
          <a:p>
            <a:r>
              <a:rPr lang="fr-FR" sz="1200" kern="1200" dirty="0">
                <a:solidFill>
                  <a:schemeClr val="tx1"/>
                </a:solidFill>
                <a:effectLst/>
                <a:latin typeface="+mn-lt"/>
                <a:ea typeface="+mn-ea"/>
                <a:cs typeface="+mn-cs"/>
              </a:rPr>
              <a:t>une </a:t>
            </a:r>
            <a:r>
              <a:rPr lang="fr-FR" sz="1200" b="1" kern="1200" dirty="0">
                <a:solidFill>
                  <a:schemeClr val="tx1"/>
                </a:solidFill>
                <a:effectLst/>
                <a:latin typeface="+mn-lt"/>
                <a:ea typeface="+mn-ea"/>
                <a:cs typeface="+mn-cs"/>
              </a:rPr>
              <a:t>professionnalité</a:t>
            </a:r>
            <a:r>
              <a:rPr lang="fr-FR" sz="1200" kern="1200" dirty="0">
                <a:solidFill>
                  <a:schemeClr val="tx1"/>
                </a:solidFill>
                <a:effectLst/>
                <a:latin typeface="+mn-lt"/>
                <a:ea typeface="+mn-ea"/>
                <a:cs typeface="+mn-cs"/>
              </a:rPr>
              <a:t> = l’ensemble des compétences professionnelles nécessaires à l’exercice d’un métier, d’une profession</a:t>
            </a:r>
          </a:p>
          <a:p>
            <a:endParaRPr lang="fr-FR" dirty="0"/>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15</a:t>
            </a:fld>
            <a:endParaRPr lang="fr-FR" dirty="0"/>
          </a:p>
        </p:txBody>
      </p:sp>
    </p:spTree>
    <p:extLst>
      <p:ext uri="{BB962C8B-B14F-4D97-AF65-F5344CB8AC3E}">
        <p14:creationId xmlns:p14="http://schemas.microsoft.com/office/powerpoint/2010/main" val="19590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4" name="Rectangle 3"/>
          <p:cNvSpPr/>
          <p:nvPr/>
        </p:nvSpPr>
        <p:spPr>
          <a:xfrm>
            <a:off x="0"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p:nvSpPr>
        <p:spPr>
          <a:xfrm>
            <a:off x="10752667"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2074284" y="2146340"/>
            <a:ext cx="8043433" cy="553998"/>
          </a:xfrm>
        </p:spPr>
        <p:txBody>
          <a:bodyPr>
            <a:spAutoFit/>
          </a:bodyPr>
          <a:lstStyle/>
          <a:p>
            <a:r>
              <a:rPr lang="fr-FR"/>
              <a:t>Modifiez le style du titre</a:t>
            </a:r>
            <a:endParaRPr lang="fr-FR" dirty="0"/>
          </a:p>
        </p:txBody>
      </p:sp>
    </p:spTree>
    <p:extLst>
      <p:ext uri="{BB962C8B-B14F-4D97-AF65-F5344CB8AC3E}">
        <p14:creationId xmlns:p14="http://schemas.microsoft.com/office/powerpoint/2010/main" val="381667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Diapositive Titre">
    <p:spTree>
      <p:nvGrpSpPr>
        <p:cNvPr id="1" name=""/>
        <p:cNvGrpSpPr/>
        <p:nvPr/>
      </p:nvGrpSpPr>
      <p:grpSpPr>
        <a:xfrm>
          <a:off x="0" y="0"/>
          <a:ext cx="0" cy="0"/>
          <a:chOff x="0" y="0"/>
          <a:chExt cx="0" cy="0"/>
        </a:xfrm>
      </p:grpSpPr>
      <p:sp>
        <p:nvSpPr>
          <p:cNvPr id="4" name="Rectangle 3"/>
          <p:cNvSpPr/>
          <p:nvPr/>
        </p:nvSpPr>
        <p:spPr>
          <a:xfrm>
            <a:off x="0"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p:nvSpPr>
        <p:spPr>
          <a:xfrm>
            <a:off x="10752667"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grpSp>
        <p:nvGrpSpPr>
          <p:cNvPr id="19" name="Groupe 18"/>
          <p:cNvGrpSpPr/>
          <p:nvPr userDrawn="1"/>
        </p:nvGrpSpPr>
        <p:grpSpPr>
          <a:xfrm>
            <a:off x="3190101" y="476672"/>
            <a:ext cx="5811798" cy="3347597"/>
            <a:chOff x="2956877" y="961752"/>
            <a:chExt cx="5811798" cy="3347597"/>
          </a:xfrm>
        </p:grpSpPr>
        <p:sp>
          <p:nvSpPr>
            <p:cNvPr id="10" name="Bulle ronde 9"/>
            <p:cNvSpPr/>
            <p:nvPr userDrawn="1"/>
          </p:nvSpPr>
          <p:spPr>
            <a:xfrm>
              <a:off x="4796302" y="2437141"/>
              <a:ext cx="2232248" cy="1872208"/>
            </a:xfrm>
            <a:prstGeom prst="wedgeEllipseCallout">
              <a:avLst>
                <a:gd name="adj1" fmla="val -61253"/>
                <a:gd name="adj2" fmla="val 45218"/>
              </a:avLst>
            </a:prstGeom>
            <a:solidFill>
              <a:srgbClr val="879AC6"/>
            </a:solidFill>
            <a:ln>
              <a:solidFill>
                <a:srgbClr val="879A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0" b="1" dirty="0">
                  <a:latin typeface="Arial Rounded MT Bold" panose="020F0704030504030204" pitchFamily="34" charset="0"/>
                </a:rPr>
                <a:t>?</a:t>
              </a:r>
            </a:p>
          </p:txBody>
        </p:sp>
        <p:sp>
          <p:nvSpPr>
            <p:cNvPr id="11" name="Bulle ronde 10"/>
            <p:cNvSpPr/>
            <p:nvPr userDrawn="1"/>
          </p:nvSpPr>
          <p:spPr>
            <a:xfrm>
              <a:off x="3323581" y="1248900"/>
              <a:ext cx="1728192" cy="1585753"/>
            </a:xfrm>
            <a:prstGeom prst="wedgeEllipseCallout">
              <a:avLst>
                <a:gd name="adj1" fmla="val 71779"/>
                <a:gd name="adj2" fmla="val 35533"/>
              </a:avLst>
            </a:prstGeom>
            <a:solidFill>
              <a:srgbClr val="45BE6B"/>
            </a:solidFill>
            <a:ln>
              <a:solidFill>
                <a:srgbClr val="45BE6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600" b="1" dirty="0">
                  <a:latin typeface="Arial Rounded MT Bold" panose="020F0704030504030204" pitchFamily="34" charset="0"/>
                </a:rPr>
                <a:t>?</a:t>
              </a:r>
            </a:p>
          </p:txBody>
        </p:sp>
        <p:sp>
          <p:nvSpPr>
            <p:cNvPr id="12" name="Bulle ronde 11"/>
            <p:cNvSpPr/>
            <p:nvPr userDrawn="1"/>
          </p:nvSpPr>
          <p:spPr>
            <a:xfrm>
              <a:off x="6339046" y="1270407"/>
              <a:ext cx="1379008" cy="1295673"/>
            </a:xfrm>
            <a:prstGeom prst="wedgeEllipseCallout">
              <a:avLst>
                <a:gd name="adj1" fmla="val -51657"/>
                <a:gd name="adj2" fmla="val 88734"/>
              </a:avLst>
            </a:prstGeom>
            <a:solidFill>
              <a:srgbClr val="5AA792"/>
            </a:solidFill>
            <a:ln>
              <a:solidFill>
                <a:srgbClr val="5AA7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6000" b="1" dirty="0">
                  <a:latin typeface="Arial Rounded MT Bold" panose="020F0704030504030204" pitchFamily="34" charset="0"/>
                </a:rPr>
                <a:t>?</a:t>
              </a:r>
            </a:p>
          </p:txBody>
        </p:sp>
        <p:sp>
          <p:nvSpPr>
            <p:cNvPr id="13" name="Bulle ronde 12"/>
            <p:cNvSpPr/>
            <p:nvPr userDrawn="1"/>
          </p:nvSpPr>
          <p:spPr>
            <a:xfrm>
              <a:off x="5121185" y="961752"/>
              <a:ext cx="1379008" cy="1295673"/>
            </a:xfrm>
            <a:prstGeom prst="wedgeEllipseCallout">
              <a:avLst>
                <a:gd name="adj1" fmla="val 11591"/>
                <a:gd name="adj2" fmla="val 72448"/>
              </a:avLst>
            </a:prstGeom>
            <a:solidFill>
              <a:srgbClr val="C1CBE1"/>
            </a:solidFill>
            <a:ln>
              <a:solidFill>
                <a:srgbClr val="C1CBE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0" b="1" dirty="0">
                  <a:latin typeface="Arial Rounded MT Bold" panose="020F0704030504030204" pitchFamily="34" charset="0"/>
                </a:rPr>
                <a:t>?</a:t>
              </a:r>
            </a:p>
          </p:txBody>
        </p:sp>
        <p:sp>
          <p:nvSpPr>
            <p:cNvPr id="14" name="Bulle ronde 13"/>
            <p:cNvSpPr/>
            <p:nvPr userDrawn="1"/>
          </p:nvSpPr>
          <p:spPr>
            <a:xfrm>
              <a:off x="2956877" y="2585715"/>
              <a:ext cx="1379008" cy="1295673"/>
            </a:xfrm>
            <a:prstGeom prst="wedgeEllipseCallout">
              <a:avLst>
                <a:gd name="adj1" fmla="val 61578"/>
                <a:gd name="adj2" fmla="val 56162"/>
              </a:avLst>
            </a:prstGeom>
            <a:solidFill>
              <a:srgbClr val="5B76B1"/>
            </a:solidFill>
            <a:ln>
              <a:solidFill>
                <a:srgbClr val="5B76B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600" b="1" dirty="0">
                  <a:latin typeface="Arial Rounded MT Bold" panose="020F0704030504030204" pitchFamily="34" charset="0"/>
                </a:rPr>
                <a:t>?</a:t>
              </a:r>
            </a:p>
          </p:txBody>
        </p:sp>
        <p:sp>
          <p:nvSpPr>
            <p:cNvPr id="17" name="Bulle ronde 16"/>
            <p:cNvSpPr/>
            <p:nvPr userDrawn="1"/>
          </p:nvSpPr>
          <p:spPr>
            <a:xfrm>
              <a:off x="7040483" y="2437141"/>
              <a:ext cx="1728192" cy="1585753"/>
            </a:xfrm>
            <a:prstGeom prst="wedgeEllipseCallout">
              <a:avLst>
                <a:gd name="adj1" fmla="val 53871"/>
                <a:gd name="adj2" fmla="val 47953"/>
              </a:avLst>
            </a:prstGeom>
            <a:solidFill>
              <a:srgbClr val="3A4E7A"/>
            </a:solidFill>
            <a:ln>
              <a:solidFill>
                <a:srgbClr val="3A4E7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600" b="1" dirty="0">
                  <a:latin typeface="Arial Rounded MT Bold" panose="020F0704030504030204" pitchFamily="34" charset="0"/>
                </a:rPr>
                <a:t>?</a:t>
              </a:r>
            </a:p>
          </p:txBody>
        </p:sp>
      </p:grpSp>
    </p:spTree>
    <p:extLst>
      <p:ext uri="{BB962C8B-B14F-4D97-AF65-F5344CB8AC3E}">
        <p14:creationId xmlns:p14="http://schemas.microsoft.com/office/powerpoint/2010/main" val="419832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Image">
    <p:spTree>
      <p:nvGrpSpPr>
        <p:cNvPr id="1" name=""/>
        <p:cNvGrpSpPr/>
        <p:nvPr/>
      </p:nvGrpSpPr>
      <p:grpSpPr>
        <a:xfrm>
          <a:off x="0" y="0"/>
          <a:ext cx="0" cy="0"/>
          <a:chOff x="0" y="0"/>
          <a:chExt cx="0" cy="0"/>
        </a:xfrm>
      </p:grpSpPr>
      <p:sp>
        <p:nvSpPr>
          <p:cNvPr id="2" name="Titre 1"/>
          <p:cNvSpPr>
            <a:spLocks noGrp="1"/>
          </p:cNvSpPr>
          <p:nvPr>
            <p:ph type="title"/>
          </p:nvPr>
        </p:nvSpPr>
        <p:spPr>
          <a:xfrm>
            <a:off x="911425" y="332657"/>
            <a:ext cx="8333316" cy="430887"/>
          </a:xfrm>
        </p:spPr>
        <p:txBody>
          <a:bodyPr/>
          <a:lst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stStyle>
          <a:p>
            <a:r>
              <a:rPr lang="fr-FR" dirty="0"/>
              <a:t>Cliquez et modifiez le titre</a:t>
            </a:r>
          </a:p>
        </p:txBody>
      </p:sp>
      <p:sp>
        <p:nvSpPr>
          <p:cNvPr id="5" name="Espace réservé pour une image  2"/>
          <p:cNvSpPr>
            <a:spLocks noGrp="1"/>
          </p:cNvSpPr>
          <p:nvPr>
            <p:ph type="pic" idx="12"/>
          </p:nvPr>
        </p:nvSpPr>
        <p:spPr>
          <a:xfrm>
            <a:off x="1929810" y="1268760"/>
            <a:ext cx="8332381" cy="3616418"/>
          </a:xfrm>
          <a:prstGeom prst="rect">
            <a:avLst/>
          </a:prstGeom>
        </p:spPr>
        <p:txBody>
          <a:bodyPr rtlCol="0">
            <a:normAutofit/>
          </a:bodyPr>
          <a:lstStyle>
            <a:lvl1pPr marL="0" indent="0">
              <a:buNone/>
              <a:defRPr sz="3200"/>
            </a:lvl1pPr>
            <a:lvl2pPr marL="457187" indent="0">
              <a:buNone/>
              <a:defRPr sz="2800"/>
            </a:lvl2pPr>
            <a:lvl3pPr marL="914372" indent="0">
              <a:buNone/>
              <a:defRPr sz="2400"/>
            </a:lvl3pPr>
            <a:lvl4pPr marL="1371558" indent="0">
              <a:buNone/>
              <a:defRPr sz="2000"/>
            </a:lvl4pPr>
            <a:lvl5pPr marL="1828743" indent="0">
              <a:buNone/>
              <a:defRPr sz="2000"/>
            </a:lvl5pPr>
            <a:lvl6pPr marL="2285930" indent="0">
              <a:buNone/>
              <a:defRPr sz="2000"/>
            </a:lvl6pPr>
            <a:lvl7pPr marL="2743115" indent="0">
              <a:buNone/>
              <a:defRPr sz="2000"/>
            </a:lvl7pPr>
            <a:lvl8pPr marL="3200302" indent="0">
              <a:buNone/>
              <a:defRPr sz="2000"/>
            </a:lvl8pPr>
            <a:lvl9pPr marL="3657487" indent="0">
              <a:buNone/>
              <a:defRPr sz="2000"/>
            </a:lvl9pPr>
          </a:lstStyle>
          <a:p>
            <a:pPr lvl="0"/>
            <a:endParaRPr lang="fr-FR" noProof="0" dirty="0"/>
          </a:p>
        </p:txBody>
      </p:sp>
      <p:sp>
        <p:nvSpPr>
          <p:cNvPr id="8" name="Espace réservé du pied de page 13"/>
          <p:cNvSpPr>
            <a:spLocks noGrp="1"/>
          </p:cNvSpPr>
          <p:nvPr userDrawn="1">
            <p:ph type="ftr" sz="quarter" idx="17"/>
          </p:nvPr>
        </p:nvSpPr>
        <p:spPr>
          <a:xfrm>
            <a:off x="0" y="5997582"/>
            <a:ext cx="12192000" cy="860425"/>
          </a:xfrm>
          <a:prstGeom prst="rect">
            <a:avLst/>
          </a:prstGeom>
        </p:spPr>
        <p:txBody>
          <a:bodyPr/>
          <a:lstStyle>
            <a:lvl1pPr>
              <a:defRPr dirty="0"/>
            </a:lvl1pPr>
          </a:lstStyle>
          <a:p>
            <a:pPr>
              <a:defRPr/>
            </a:pPr>
            <a:endParaRPr lang="fr-FR"/>
          </a:p>
        </p:txBody>
      </p:sp>
    </p:spTree>
    <p:extLst>
      <p:ext uri="{BB962C8B-B14F-4D97-AF65-F5344CB8AC3E}">
        <p14:creationId xmlns:p14="http://schemas.microsoft.com/office/powerpoint/2010/main" val="320924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1073867" y="1476297"/>
            <a:ext cx="10508533" cy="4525963"/>
          </a:xfrm>
        </p:spPr>
        <p:txBody>
          <a:bodyPr/>
          <a:lstStyle>
            <a:lvl1pPr marL="237061" marR="0" indent="-237061" algn="l" defTabSz="609585"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836063" marR="0" indent="-226478" algn="l" defTabSz="609585" rtl="0" eaLnBrk="1" fontAlgn="auto" latinLnBrk="0" hangingPunct="1">
              <a:lnSpc>
                <a:spcPct val="100000"/>
              </a:lnSpc>
              <a:spcBef>
                <a:spcPct val="20000"/>
              </a:spcBef>
              <a:spcAft>
                <a:spcPts val="0"/>
              </a:spcAft>
              <a:buClr>
                <a:srgbClr val="1A86D0"/>
              </a:buClr>
              <a:buSzTx/>
              <a:buFont typeface="Arial Italic"/>
              <a:buChar char="■"/>
              <a:tabLst/>
              <a:defRPr/>
            </a:lvl2pPr>
            <a:lvl3pPr marL="836063" marR="0" indent="0" algn="l" defTabSz="609585" rtl="0" eaLnBrk="1" fontAlgn="auto" latinLnBrk="0" hangingPunct="1">
              <a:lnSpc>
                <a:spcPct val="100000"/>
              </a:lnSpc>
              <a:spcBef>
                <a:spcPct val="20000"/>
              </a:spcBef>
              <a:spcAft>
                <a:spcPts val="0"/>
              </a:spcAft>
              <a:buClrTx/>
              <a:buSzTx/>
              <a:buFont typeface="Arial"/>
              <a:buNone/>
              <a:tabLst/>
              <a:defRPr/>
            </a:lvl3pPr>
            <a:lvl4pPr marL="836063" marR="0" indent="237061" algn="l" defTabSz="609585" rtl="0" eaLnBrk="1" fontAlgn="auto" latinLnBrk="0" hangingPunct="1">
              <a:lnSpc>
                <a:spcPct val="100000"/>
              </a:lnSpc>
              <a:spcBef>
                <a:spcPct val="20000"/>
              </a:spcBef>
              <a:spcAft>
                <a:spcPts val="0"/>
              </a:spcAft>
              <a:buClr>
                <a:srgbClr val="1A86D0"/>
              </a:buClr>
              <a:buSzTx/>
              <a:buFont typeface="Arial"/>
              <a:buChar char="–"/>
              <a:tabLst/>
              <a:defRPr/>
            </a:lvl4pPr>
            <a:lvl5pPr marL="1075240" marR="0" indent="0" algn="l" defTabSz="609585"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0548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3" y="1471083"/>
            <a:ext cx="10509249" cy="4598988"/>
          </a:xfrm>
        </p:spPr>
        <p:txBody>
          <a:bodyPr/>
          <a:lstStyle>
            <a:lvl1pPr marL="237061" marR="0" indent="-237061" algn="l" defTabSz="609585"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836063" marR="0" indent="-226478" algn="l" defTabSz="609585" rtl="0" eaLnBrk="1" fontAlgn="auto" latinLnBrk="0" hangingPunct="1">
              <a:lnSpc>
                <a:spcPct val="100000"/>
              </a:lnSpc>
              <a:spcBef>
                <a:spcPct val="20000"/>
              </a:spcBef>
              <a:spcAft>
                <a:spcPts val="0"/>
              </a:spcAft>
              <a:buClr>
                <a:srgbClr val="3D7CC9"/>
              </a:buClr>
              <a:buSzTx/>
              <a:buFont typeface="Arial Italic"/>
              <a:buChar char="■"/>
              <a:tabLst/>
              <a:defRPr/>
            </a:lvl2pPr>
            <a:lvl3pPr marL="836063" marR="0" indent="0" algn="l" defTabSz="609585" rtl="0" eaLnBrk="1" fontAlgn="auto" latinLnBrk="0" hangingPunct="1">
              <a:lnSpc>
                <a:spcPct val="100000"/>
              </a:lnSpc>
              <a:spcBef>
                <a:spcPct val="20000"/>
              </a:spcBef>
              <a:spcAft>
                <a:spcPts val="0"/>
              </a:spcAft>
              <a:buClrTx/>
              <a:buSzTx/>
              <a:buFont typeface="Arial"/>
              <a:buNone/>
              <a:tabLst/>
              <a:defRPr/>
            </a:lvl3pPr>
            <a:lvl4pPr marL="836063" marR="0" indent="237061" algn="l" defTabSz="609585" rtl="0" eaLnBrk="1" fontAlgn="auto" latinLnBrk="0" hangingPunct="1">
              <a:lnSpc>
                <a:spcPct val="100000"/>
              </a:lnSpc>
              <a:spcBef>
                <a:spcPct val="20000"/>
              </a:spcBef>
              <a:spcAft>
                <a:spcPts val="0"/>
              </a:spcAft>
              <a:buClr>
                <a:srgbClr val="3D7CC9"/>
              </a:buClr>
              <a:buSzTx/>
              <a:buFont typeface="Arial"/>
              <a:buChar char="–"/>
              <a:tabLst/>
              <a:defRPr/>
            </a:lvl4pPr>
            <a:lvl5pPr marL="1075240" marR="0" indent="0" algn="l" defTabSz="609585"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5449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4" name="Rectangle 3"/>
          <p:cNvSpPr/>
          <p:nvPr/>
        </p:nvSpPr>
        <p:spPr>
          <a:xfrm>
            <a:off x="0"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p:nvSpPr>
        <p:spPr>
          <a:xfrm>
            <a:off x="10752667"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2074284" y="2484894"/>
            <a:ext cx="8043433" cy="430887"/>
          </a:xfrm>
        </p:spPr>
        <p:txBody>
          <a:bodyPr>
            <a:spAutoFit/>
          </a:bodyPr>
          <a:lstStyle/>
          <a:p>
            <a:r>
              <a:rPr lang="fr-FR"/>
              <a:t>Modifiez le style du titre</a:t>
            </a:r>
            <a:endParaRPr lang="fr-FR" dirty="0"/>
          </a:p>
        </p:txBody>
      </p:sp>
    </p:spTree>
    <p:extLst>
      <p:ext uri="{BB962C8B-B14F-4D97-AF65-F5344CB8AC3E}">
        <p14:creationId xmlns:p14="http://schemas.microsoft.com/office/powerpoint/2010/main" val="402735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125416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998450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2232816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267082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87613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54146" y="976321"/>
            <a:ext cx="10526183" cy="2433895"/>
          </a:xfrm>
        </p:spPr>
        <p:txBody>
          <a:bodyPr/>
          <a:lstStyle/>
          <a:p>
            <a:r>
              <a:rPr lang="fr-FR" dirty="0"/>
              <a:t>CLIQUEZ ET MODIFIEZ LE TITRE</a:t>
            </a:r>
          </a:p>
        </p:txBody>
      </p:sp>
      <p:sp>
        <p:nvSpPr>
          <p:cNvPr id="3" name="Sous-titre 2"/>
          <p:cNvSpPr>
            <a:spLocks noGrp="1"/>
          </p:cNvSpPr>
          <p:nvPr>
            <p:ph type="subTitle" idx="1"/>
          </p:nvPr>
        </p:nvSpPr>
        <p:spPr>
          <a:xfrm>
            <a:off x="1454145" y="3472208"/>
            <a:ext cx="10128253"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4">
            <a:extLst>
              <a:ext uri="{FF2B5EF4-FFF2-40B4-BE49-F238E27FC236}">
                <a16:creationId xmlns:a16="http://schemas.microsoft.com/office/drawing/2014/main" id="{BAFC11FB-17A9-415A-8E69-EEAEABA17E1A}"/>
              </a:ext>
            </a:extLst>
          </p:cNvPr>
          <p:cNvSpPr>
            <a:spLocks noGrp="1"/>
          </p:cNvSpPr>
          <p:nvPr>
            <p:ph type="sldNum" sz="quarter" idx="4"/>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675791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66406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227668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102227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825062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809919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203936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6202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734467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20262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123055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4">
            <a:extLst>
              <a:ext uri="{FF2B5EF4-FFF2-40B4-BE49-F238E27FC236}">
                <a16:creationId xmlns:a16="http://schemas.microsoft.com/office/drawing/2014/main" id="{5914F86B-511E-4300-96F0-DDA9BFFD2347}"/>
              </a:ext>
            </a:extLst>
          </p:cNvPr>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2519343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1641774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863338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6254F-94AE-40CC-A0DB-ADC441777F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4025B8-2496-43E7-9291-6661D2FE08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08B215-33DA-4A32-8836-C2D6B8311059}"/>
              </a:ext>
            </a:extLst>
          </p:cNvPr>
          <p:cNvSpPr>
            <a:spLocks noGrp="1"/>
          </p:cNvSpPr>
          <p:nvPr>
            <p:ph type="dt" sz="half" idx="10"/>
          </p:nvPr>
        </p:nvSpPr>
        <p:spPr/>
        <p:txBody>
          <a:bodyPr/>
          <a:lstStyle/>
          <a:p>
            <a:fld id="{DD9B488A-07A7-4992-8E7E-9165DFB2E346}" type="datetimeFigureOut">
              <a:rPr lang="fr-FR" smtClean="0"/>
              <a:pPr/>
              <a:t>04/04/2022</a:t>
            </a:fld>
            <a:endParaRPr lang="fr-FR" dirty="0"/>
          </a:p>
        </p:txBody>
      </p:sp>
      <p:sp>
        <p:nvSpPr>
          <p:cNvPr id="5" name="Espace réservé du pied de page 4">
            <a:extLst>
              <a:ext uri="{FF2B5EF4-FFF2-40B4-BE49-F238E27FC236}">
                <a16:creationId xmlns:a16="http://schemas.microsoft.com/office/drawing/2014/main" id="{C1C57BF1-4191-4491-946D-5D9FD775A0D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21BA3B6-2B8A-4B7D-B079-EF2AD5F730A1}"/>
              </a:ext>
            </a:extLst>
          </p:cNvPr>
          <p:cNvSpPr>
            <a:spLocks noGrp="1"/>
          </p:cNvSpPr>
          <p:nvPr>
            <p:ph type="sldNum" sz="quarter" idx="12"/>
          </p:nvPr>
        </p:nvSpPr>
        <p:spPr/>
        <p:txBody>
          <a:body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287942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1073152" y="1469379"/>
            <a:ext cx="10509249"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77248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1073867" y="1476297"/>
            <a:ext cx="10508533"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4">
            <a:extLst>
              <a:ext uri="{FF2B5EF4-FFF2-40B4-BE49-F238E27FC236}">
                <a16:creationId xmlns:a16="http://schemas.microsoft.com/office/drawing/2014/main" id="{F4573034-9371-44F6-B245-B4E8BA1DC285}"/>
              </a:ext>
            </a:extLst>
          </p:cNvPr>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042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C228B-4BD7-4FF7-BD53-C4EE6F0649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73182E-DA86-4F9C-A11D-EEB0CE7A363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04F6BB-2C29-4DC8-A795-9F310EF549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BD9852-8CEF-4780-8C13-0E995A2190AD}"/>
              </a:ext>
            </a:extLst>
          </p:cNvPr>
          <p:cNvSpPr>
            <a:spLocks noGrp="1"/>
          </p:cNvSpPr>
          <p:nvPr>
            <p:ph type="dt" sz="half" idx="10"/>
          </p:nvPr>
        </p:nvSpPr>
        <p:spPr/>
        <p:txBody>
          <a:bodyPr/>
          <a:lstStyle/>
          <a:p>
            <a:fld id="{5A61F299-3671-4A73-9EFE-49FF97EC50DD}" type="datetimeFigureOut">
              <a:rPr lang="fr-FR" smtClean="0"/>
              <a:pPr/>
              <a:t>04/04/2022</a:t>
            </a:fld>
            <a:endParaRPr lang="fr-FR"/>
          </a:p>
        </p:txBody>
      </p:sp>
      <p:sp>
        <p:nvSpPr>
          <p:cNvPr id="6" name="Espace réservé du pied de page 5">
            <a:extLst>
              <a:ext uri="{FF2B5EF4-FFF2-40B4-BE49-F238E27FC236}">
                <a16:creationId xmlns:a16="http://schemas.microsoft.com/office/drawing/2014/main" id="{2C71F82D-21FA-4F72-BEAC-046E183AE8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4FDA5E-6EB5-4C39-9E51-0A2D0A60B9DC}"/>
              </a:ext>
            </a:extLst>
          </p:cNvPr>
          <p:cNvSpPr>
            <a:spLocks noGrp="1"/>
          </p:cNvSpPr>
          <p:nvPr>
            <p:ph type="sldNum" sz="quarter" idx="12"/>
          </p:nvPr>
        </p:nvSpPr>
        <p:spPr/>
        <p:txBody>
          <a:bodyPr/>
          <a:lstStyle/>
          <a:p>
            <a:fld id="{60F40A19-B747-4F60-9443-2893E004108B}" type="slidenum">
              <a:rPr lang="fr-FR" smtClean="0"/>
              <a:pPr/>
              <a:t>‹N°›</a:t>
            </a:fld>
            <a:endParaRPr lang="fr-FR"/>
          </a:p>
        </p:txBody>
      </p:sp>
    </p:spTree>
    <p:extLst>
      <p:ext uri="{BB962C8B-B14F-4D97-AF65-F5344CB8AC3E}">
        <p14:creationId xmlns:p14="http://schemas.microsoft.com/office/powerpoint/2010/main" val="278086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texte 2"/>
          <p:cNvSpPr>
            <a:spLocks noGrp="1"/>
          </p:cNvSpPr>
          <p:nvPr>
            <p:ph idx="1"/>
          </p:nvPr>
        </p:nvSpPr>
        <p:spPr bwMode="auto">
          <a:xfrm>
            <a:off x="564448" y="10078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Tree>
    <p:extLst>
      <p:ext uri="{BB962C8B-B14F-4D97-AF65-F5344CB8AC3E}">
        <p14:creationId xmlns:p14="http://schemas.microsoft.com/office/powerpoint/2010/main" val="50245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e Titre">
    <p:spTree>
      <p:nvGrpSpPr>
        <p:cNvPr id="1" name=""/>
        <p:cNvGrpSpPr/>
        <p:nvPr/>
      </p:nvGrpSpPr>
      <p:grpSpPr>
        <a:xfrm>
          <a:off x="0" y="0"/>
          <a:ext cx="0" cy="0"/>
          <a:chOff x="0" y="0"/>
          <a:chExt cx="0" cy="0"/>
        </a:xfrm>
      </p:grpSpPr>
      <p:sp>
        <p:nvSpPr>
          <p:cNvPr id="4" name="Rectangle 3"/>
          <p:cNvSpPr/>
          <p:nvPr/>
        </p:nvSpPr>
        <p:spPr>
          <a:xfrm>
            <a:off x="0"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p:nvSpPr>
        <p:spPr>
          <a:xfrm>
            <a:off x="10752667"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2068992" y="1930896"/>
            <a:ext cx="8043433" cy="430887"/>
          </a:xfrm>
        </p:spPr>
        <p:txBody>
          <a:bodyPr>
            <a:spAutoFit/>
          </a:bodyPr>
          <a:lstStyle/>
          <a:p>
            <a:r>
              <a:rPr lang="fr-FR"/>
              <a:t>Modifiez le style du titre</a:t>
            </a:r>
            <a:endParaRPr lang="fr-FR" dirty="0"/>
          </a:p>
        </p:txBody>
      </p:sp>
      <p:sp>
        <p:nvSpPr>
          <p:cNvPr id="6" name="Rectangle 5"/>
          <p:cNvSpPr/>
          <p:nvPr userDrawn="1"/>
        </p:nvSpPr>
        <p:spPr>
          <a:xfrm>
            <a:off x="0" y="2076451"/>
            <a:ext cx="1439333"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8" name="Rectangle 7"/>
          <p:cNvSpPr/>
          <p:nvPr userDrawn="1"/>
        </p:nvSpPr>
        <p:spPr>
          <a:xfrm>
            <a:off x="10761134" y="2076451"/>
            <a:ext cx="1439333"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9" name="Ellipse 8"/>
          <p:cNvSpPr/>
          <p:nvPr userDrawn="1"/>
        </p:nvSpPr>
        <p:spPr>
          <a:xfrm>
            <a:off x="719535" y="492318"/>
            <a:ext cx="719667" cy="720000"/>
          </a:xfrm>
          <a:prstGeom prst="ellipse">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a:p>
        </p:txBody>
      </p:sp>
    </p:spTree>
    <p:extLst>
      <p:ext uri="{BB962C8B-B14F-4D97-AF65-F5344CB8AC3E}">
        <p14:creationId xmlns:p14="http://schemas.microsoft.com/office/powerpoint/2010/main" val="122136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apositive Titre">
    <p:spTree>
      <p:nvGrpSpPr>
        <p:cNvPr id="1" name=""/>
        <p:cNvGrpSpPr/>
        <p:nvPr/>
      </p:nvGrpSpPr>
      <p:grpSpPr>
        <a:xfrm>
          <a:off x="0" y="0"/>
          <a:ext cx="0" cy="0"/>
          <a:chOff x="0" y="0"/>
          <a:chExt cx="0" cy="0"/>
        </a:xfrm>
      </p:grpSpPr>
      <p:sp>
        <p:nvSpPr>
          <p:cNvPr id="4" name="Rectangle 3"/>
          <p:cNvSpPr/>
          <p:nvPr/>
        </p:nvSpPr>
        <p:spPr>
          <a:xfrm>
            <a:off x="0"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p:nvSpPr>
        <p:spPr>
          <a:xfrm>
            <a:off x="10752667" y="2519364"/>
            <a:ext cx="1439333"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703512" y="636874"/>
            <a:ext cx="8043433" cy="430887"/>
          </a:xfrm>
        </p:spPr>
        <p:txBody>
          <a:bodyPr>
            <a:spAutoFit/>
          </a:bodyPr>
          <a:lstStyle/>
          <a:p>
            <a:r>
              <a:rPr lang="fr-FR"/>
              <a:t>Modifiez le style du titre</a:t>
            </a:r>
            <a:endParaRPr lang="fr-FR" dirty="0"/>
          </a:p>
        </p:txBody>
      </p:sp>
      <p:sp>
        <p:nvSpPr>
          <p:cNvPr id="9" name="Ellipse 8"/>
          <p:cNvSpPr/>
          <p:nvPr userDrawn="1"/>
        </p:nvSpPr>
        <p:spPr>
          <a:xfrm>
            <a:off x="719535" y="492318"/>
            <a:ext cx="719667" cy="720000"/>
          </a:xfrm>
          <a:prstGeom prst="ellipse">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a:p>
        </p:txBody>
      </p:sp>
    </p:spTree>
    <p:extLst>
      <p:ext uri="{BB962C8B-B14F-4D97-AF65-F5344CB8AC3E}">
        <p14:creationId xmlns:p14="http://schemas.microsoft.com/office/powerpoint/2010/main" val="371092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slideLayout" Target="../slideLayouts/slideLayout11.xml"/><Relationship Id="rId10" Type="http://schemas.openxmlformats.org/officeDocument/2006/relationships/image" Target="../media/image5.jpeg"/><Relationship Id="rId4" Type="http://schemas.openxmlformats.org/officeDocument/2006/relationships/slideLayout" Target="../slideLayouts/slideLayout10.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0" tIns="0" rIns="0" bIns="0" rtlCol="0" anchor="t" anchorCtr="0">
            <a:normAutofit/>
          </a:bodyPr>
          <a:lstStyle/>
          <a:p>
            <a:r>
              <a:rPr lang="fr-FR" dirty="0"/>
              <a:t>Cliquez et modifiez le titre</a:t>
            </a:r>
          </a:p>
        </p:txBody>
      </p:sp>
      <p:sp>
        <p:nvSpPr>
          <p:cNvPr id="1027" name="Espace réservé du texte 2"/>
          <p:cNvSpPr>
            <a:spLocks noGrp="1"/>
          </p:cNvSpPr>
          <p:nvPr>
            <p:ph type="body" idx="1"/>
          </p:nvPr>
        </p:nvSpPr>
        <p:spPr bwMode="auto">
          <a:xfrm>
            <a:off x="609600" y="1571625"/>
            <a:ext cx="10972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et modifiez les styles du texte du masque</a:t>
            </a:r>
          </a:p>
        </p:txBody>
      </p:sp>
      <p:sp>
        <p:nvSpPr>
          <p:cNvPr id="4" name="Espace réservé de la date 3"/>
          <p:cNvSpPr>
            <a:spLocks noGrp="1"/>
          </p:cNvSpPr>
          <p:nvPr>
            <p:ph type="dt" sz="half" idx="2"/>
          </p:nvPr>
        </p:nvSpPr>
        <p:spPr>
          <a:xfrm>
            <a:off x="609600" y="4086226"/>
            <a:ext cx="2844800" cy="365125"/>
          </a:xfrm>
          <a:prstGeom prst="rect">
            <a:avLst/>
          </a:prstGeom>
        </p:spPr>
        <p:txBody>
          <a:bodyPr vert="horz" lIns="0" tIns="0" rIns="0" bIns="0" rtlCol="0" anchor="t" anchorCtr="0"/>
          <a:lstStyle>
            <a:lvl1pPr algn="l" eaLnBrk="1" fontAlgn="auto" hangingPunct="1">
              <a:spcBef>
                <a:spcPts val="0"/>
              </a:spcBef>
              <a:spcAft>
                <a:spcPts val="0"/>
              </a:spcAft>
              <a:defRPr sz="1800" b="1" i="0">
                <a:solidFill>
                  <a:schemeClr val="bg1"/>
                </a:solidFill>
                <a:latin typeface="Arial Narrow"/>
              </a:defRPr>
            </a:lvl1pPr>
          </a:lstStyle>
          <a:p>
            <a:pPr>
              <a:defRPr/>
            </a:pPr>
            <a:fld id="{AC835DE8-351C-49B8-B040-F60970B77A69}" type="datetimeFigureOut">
              <a:rPr lang="fr-FR" smtClean="0"/>
              <a:pPr>
                <a:defRPr/>
              </a:pPr>
              <a:t>04/04/2022</a:t>
            </a:fld>
            <a:endParaRPr lang="fr-FR" dirty="0"/>
          </a:p>
        </p:txBody>
      </p:sp>
      <p:pic>
        <p:nvPicPr>
          <p:cNvPr id="1030" name="Image 5" descr="couverture_pied-de-page_V3.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5824538"/>
            <a:ext cx="96964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5" descr="couverture_pied-de-page_V3.png"/>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4295800" y="5824538"/>
            <a:ext cx="7680176"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775520" y="6021288"/>
            <a:ext cx="7344816" cy="496800"/>
          </a:xfrm>
          <a:prstGeom prst="rect">
            <a:avLst/>
          </a:prstGeom>
          <a:solidFill>
            <a:srgbClr val="4E75B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761" r:id="rId1"/>
    <p:sldLayoutId id="2147483821" r:id="rId2"/>
    <p:sldLayoutId id="2147483822" r:id="rId3"/>
    <p:sldLayoutId id="2147483823" r:id="rId4"/>
    <p:sldLayoutId id="2147483824" r:id="rId5"/>
    <p:sldLayoutId id="2147483825" r:id="rId6"/>
  </p:sldLayoutIdLst>
  <p:txStyles>
    <p:titleStyle>
      <a:lvl1pPr algn="l" defTabSz="457200" rtl="0" eaLnBrk="1" fontAlgn="base" hangingPunct="1">
        <a:spcBef>
          <a:spcPct val="0"/>
        </a:spcBef>
        <a:spcAft>
          <a:spcPct val="0"/>
        </a:spcAft>
        <a:defRPr sz="3600" b="1" kern="1200" cap="all">
          <a:solidFill>
            <a:schemeClr val="bg1"/>
          </a:solidFill>
          <a:latin typeface="Arial Narrow"/>
          <a:ea typeface="+mj-ea"/>
          <a:cs typeface="+mj-cs"/>
        </a:defRPr>
      </a:lvl1pPr>
      <a:lvl2pPr algn="l" defTabSz="457200" rtl="0" eaLnBrk="1" fontAlgn="base" hangingPunct="1">
        <a:spcBef>
          <a:spcPct val="0"/>
        </a:spcBef>
        <a:spcAft>
          <a:spcPct val="0"/>
        </a:spcAft>
        <a:defRPr sz="3600" b="1">
          <a:solidFill>
            <a:schemeClr val="bg1"/>
          </a:solidFill>
          <a:latin typeface="Arial Narrow" pitchFamily="34" charset="0"/>
        </a:defRPr>
      </a:lvl2pPr>
      <a:lvl3pPr algn="l" defTabSz="457200" rtl="0" eaLnBrk="1" fontAlgn="base" hangingPunct="1">
        <a:spcBef>
          <a:spcPct val="0"/>
        </a:spcBef>
        <a:spcAft>
          <a:spcPct val="0"/>
        </a:spcAft>
        <a:defRPr sz="3600" b="1">
          <a:solidFill>
            <a:schemeClr val="bg1"/>
          </a:solidFill>
          <a:latin typeface="Arial Narrow" pitchFamily="34" charset="0"/>
        </a:defRPr>
      </a:lvl3pPr>
      <a:lvl4pPr algn="l" defTabSz="457200" rtl="0" eaLnBrk="1" fontAlgn="base" hangingPunct="1">
        <a:spcBef>
          <a:spcPct val="0"/>
        </a:spcBef>
        <a:spcAft>
          <a:spcPct val="0"/>
        </a:spcAft>
        <a:defRPr sz="3600" b="1">
          <a:solidFill>
            <a:schemeClr val="bg1"/>
          </a:solidFill>
          <a:latin typeface="Arial Narrow" pitchFamily="34" charset="0"/>
        </a:defRPr>
      </a:lvl4pPr>
      <a:lvl5pPr algn="l" defTabSz="457200" rtl="0" eaLnBrk="1" fontAlgn="base" hangingPunct="1">
        <a:spcBef>
          <a:spcPct val="0"/>
        </a:spcBef>
        <a:spcAft>
          <a:spcPct val="0"/>
        </a:spcAft>
        <a:defRPr sz="3600" b="1">
          <a:solidFill>
            <a:schemeClr val="bg1"/>
          </a:solidFill>
          <a:latin typeface="Arial Narrow" pitchFamily="34" charset="0"/>
        </a:defRPr>
      </a:lvl5pPr>
      <a:lvl6pPr marL="457200" algn="l" defTabSz="457200" rtl="0" eaLnBrk="1" fontAlgn="base" hangingPunct="1">
        <a:spcBef>
          <a:spcPct val="0"/>
        </a:spcBef>
        <a:spcAft>
          <a:spcPct val="0"/>
        </a:spcAft>
        <a:defRPr sz="3600" b="1">
          <a:solidFill>
            <a:schemeClr val="bg1"/>
          </a:solidFill>
          <a:latin typeface="Arial Narrow" pitchFamily="34" charset="0"/>
        </a:defRPr>
      </a:lvl6pPr>
      <a:lvl7pPr marL="914400" algn="l" defTabSz="457200" rtl="0" eaLnBrk="1" fontAlgn="base" hangingPunct="1">
        <a:spcBef>
          <a:spcPct val="0"/>
        </a:spcBef>
        <a:spcAft>
          <a:spcPct val="0"/>
        </a:spcAft>
        <a:defRPr sz="3600" b="1">
          <a:solidFill>
            <a:schemeClr val="bg1"/>
          </a:solidFill>
          <a:latin typeface="Arial Narrow" pitchFamily="34" charset="0"/>
        </a:defRPr>
      </a:lvl7pPr>
      <a:lvl8pPr marL="1371600" algn="l" defTabSz="457200" rtl="0" eaLnBrk="1" fontAlgn="base" hangingPunct="1">
        <a:spcBef>
          <a:spcPct val="0"/>
        </a:spcBef>
        <a:spcAft>
          <a:spcPct val="0"/>
        </a:spcAft>
        <a:defRPr sz="3600" b="1">
          <a:solidFill>
            <a:schemeClr val="bg1"/>
          </a:solidFill>
          <a:latin typeface="Arial Narrow" pitchFamily="34" charset="0"/>
        </a:defRPr>
      </a:lvl8pPr>
      <a:lvl9pPr marL="1828800" algn="l" defTabSz="457200" rtl="0" eaLnBrk="1" fontAlgn="base" hangingPunct="1">
        <a:spcBef>
          <a:spcPct val="0"/>
        </a:spcBef>
        <a:spcAft>
          <a:spcPct val="0"/>
        </a:spcAft>
        <a:defRPr sz="3600" b="1">
          <a:solidFill>
            <a:schemeClr val="bg1"/>
          </a:solidFill>
          <a:latin typeface="Arial Narrow" pitchFamily="34" charset="0"/>
        </a:defRPr>
      </a:lvl9pPr>
    </p:titleStyle>
    <p:bodyStyle>
      <a:lvl1pPr algn="l" defTabSz="457200" rtl="0" eaLnBrk="1" fontAlgn="base" hangingPunct="1">
        <a:spcBef>
          <a:spcPct val="20000"/>
        </a:spcBef>
        <a:spcAft>
          <a:spcPct val="0"/>
        </a:spcAft>
        <a:defRPr sz="2400" b="1" kern="1200">
          <a:solidFill>
            <a:schemeClr val="bg1"/>
          </a:solidFill>
          <a:latin typeface="Arial Narrow"/>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64449" y="343343"/>
            <a:ext cx="8333316" cy="430887"/>
          </a:xfrm>
          <a:prstGeom prst="rect">
            <a:avLst/>
          </a:prstGeom>
        </p:spPr>
        <p:txBody>
          <a:bodyPr vert="horz" wrap="square" lIns="0" tIns="0" rIns="0" bIns="0" rtlCol="0" anchor="ctr">
            <a:spAutoFit/>
          </a:bodyPr>
          <a:lstStyle/>
          <a:p>
            <a:r>
              <a:rPr lang="fr-FR" dirty="0"/>
              <a:t>Cliquez et modifiez le titre</a:t>
            </a:r>
          </a:p>
        </p:txBody>
      </p:sp>
      <p:sp>
        <p:nvSpPr>
          <p:cNvPr id="2053" name="Espace réservé du texte 2"/>
          <p:cNvSpPr>
            <a:spLocks noGrp="1"/>
          </p:cNvSpPr>
          <p:nvPr>
            <p:ph type="body" idx="1"/>
          </p:nvPr>
        </p:nvSpPr>
        <p:spPr bwMode="auto">
          <a:xfrm>
            <a:off x="564448" y="10078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grpSp>
        <p:nvGrpSpPr>
          <p:cNvPr id="8" name="Groupe 7"/>
          <p:cNvGrpSpPr/>
          <p:nvPr userDrawn="1"/>
        </p:nvGrpSpPr>
        <p:grpSpPr>
          <a:xfrm>
            <a:off x="0" y="5999156"/>
            <a:ext cx="12192000" cy="858844"/>
            <a:chOff x="0" y="5999163"/>
            <a:chExt cx="12192000" cy="858844"/>
          </a:xfrm>
        </p:grpSpPr>
        <p:pic>
          <p:nvPicPr>
            <p:cNvPr id="9" name="Image 4" descr="page courante_pied-de-page_V3.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5999170"/>
              <a:ext cx="976840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descr="page courante_pied-de-page_V3.jpg"/>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4295800" y="5999163"/>
              <a:ext cx="7896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8068971"/>
      </p:ext>
    </p:extLst>
  </p:cSld>
  <p:clrMap bg1="lt1" tx1="dk1" bg2="lt2" tx2="dk2" accent1="accent1" accent2="accent2" accent3="accent3" accent4="accent4" accent5="accent5" accent6="accent6" hlink="hlink" folHlink="folHlink"/>
  <p:sldLayoutIdLst>
    <p:sldLayoutId id="2147483801" r:id="rId1"/>
    <p:sldLayoutId id="2147483790" r:id="rId2"/>
    <p:sldLayoutId id="2147483817" r:id="rId3"/>
    <p:sldLayoutId id="2147483819" r:id="rId4"/>
    <p:sldLayoutId id="2147483775" r:id="rId5"/>
    <p:sldLayoutId id="2147483826" r:id="rId6"/>
    <p:sldLayoutId id="2147483827" r:id="rId7"/>
  </p:sldLayoutIdLst>
  <p:hf sldNum="0" hdr="0" ftr="0"/>
  <p:txStyles>
    <p:title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p:titleStyle>
    <p:bodyStyle>
      <a:lvl1pPr algn="l" defTabSz="457187" rtl="0" fontAlgn="base">
        <a:spcBef>
          <a:spcPct val="0"/>
        </a:spcBef>
        <a:spcAft>
          <a:spcPct val="0"/>
        </a:spcAft>
        <a:defRPr sz="1200" kern="1200">
          <a:solidFill>
            <a:schemeClr val="tx1">
              <a:lumMod val="65000"/>
              <a:lumOff val="3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11"/>
        </a:buBlip>
        <a:defRPr sz="1200" kern="1200">
          <a:solidFill>
            <a:schemeClr val="tx1">
              <a:lumMod val="65000"/>
              <a:lumOff val="3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12"/>
        </a:buBlip>
        <a:defRPr sz="1200" kern="1200">
          <a:solidFill>
            <a:schemeClr val="tx1">
              <a:lumMod val="65000"/>
              <a:lumOff val="3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65000"/>
              <a:lumOff val="3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65000"/>
              <a:lumOff val="3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2" algn="l" defTabSz="457187" rtl="0" eaLnBrk="1" latinLnBrk="0" hangingPunct="1">
        <a:defRPr sz="1800" kern="1200">
          <a:solidFill>
            <a:schemeClr val="tx1"/>
          </a:solidFill>
          <a:latin typeface="+mn-lt"/>
          <a:ea typeface="+mn-ea"/>
          <a:cs typeface="+mn-cs"/>
        </a:defRPr>
      </a:lvl3pPr>
      <a:lvl4pPr marL="1371558" algn="l" defTabSz="457187" rtl="0" eaLnBrk="1" latinLnBrk="0" hangingPunct="1">
        <a:defRPr sz="1800" kern="1200">
          <a:solidFill>
            <a:schemeClr val="tx1"/>
          </a:solidFill>
          <a:latin typeface="+mn-lt"/>
          <a:ea typeface="+mn-ea"/>
          <a:cs typeface="+mn-cs"/>
        </a:defRPr>
      </a:lvl4pPr>
      <a:lvl5pPr marL="1828743" algn="l" defTabSz="457187" rtl="0" eaLnBrk="1" latinLnBrk="0" hangingPunct="1">
        <a:defRPr sz="1800" kern="1200">
          <a:solidFill>
            <a:schemeClr val="tx1"/>
          </a:solidFill>
          <a:latin typeface="+mn-lt"/>
          <a:ea typeface="+mn-ea"/>
          <a:cs typeface="+mn-cs"/>
        </a:defRPr>
      </a:lvl5pPr>
      <a:lvl6pPr marL="2285930" algn="l" defTabSz="457187" rtl="0" eaLnBrk="1" latinLnBrk="0" hangingPunct="1">
        <a:defRPr sz="1800" kern="1200">
          <a:solidFill>
            <a:schemeClr val="tx1"/>
          </a:solidFill>
          <a:latin typeface="+mn-lt"/>
          <a:ea typeface="+mn-ea"/>
          <a:cs typeface="+mn-cs"/>
        </a:defRPr>
      </a:lvl6pPr>
      <a:lvl7pPr marL="2743115" algn="l" defTabSz="457187" rtl="0" eaLnBrk="1" latinLnBrk="0" hangingPunct="1">
        <a:defRPr sz="1800" kern="1200">
          <a:solidFill>
            <a:schemeClr val="tx1"/>
          </a:solidFill>
          <a:latin typeface="+mn-lt"/>
          <a:ea typeface="+mn-ea"/>
          <a:cs typeface="+mn-cs"/>
        </a:defRPr>
      </a:lvl7pPr>
      <a:lvl8pPr marL="3200302" algn="l" defTabSz="457187" rtl="0" eaLnBrk="1" latinLnBrk="0" hangingPunct="1">
        <a:defRPr sz="1800" kern="1200">
          <a:solidFill>
            <a:schemeClr val="tx1"/>
          </a:solidFill>
          <a:latin typeface="+mn-lt"/>
          <a:ea typeface="+mn-ea"/>
          <a:cs typeface="+mn-cs"/>
        </a:defRPr>
      </a:lvl8pPr>
      <a:lvl9pPr marL="3657487" algn="l" defTabSz="4571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64449" y="343343"/>
            <a:ext cx="8333316" cy="430887"/>
          </a:xfrm>
          <a:prstGeom prst="rect">
            <a:avLst/>
          </a:prstGeom>
        </p:spPr>
        <p:txBody>
          <a:bodyPr vert="horz" wrap="square" lIns="0" tIns="0" rIns="0" bIns="0" rtlCol="0" anchor="ctr">
            <a:spAutoFit/>
          </a:bodyPr>
          <a:lstStyle/>
          <a:p>
            <a:r>
              <a:rPr lang="fr-FR" dirty="0"/>
              <a:t>Cliquez et modifiez le titre</a:t>
            </a:r>
          </a:p>
        </p:txBody>
      </p:sp>
      <p:sp>
        <p:nvSpPr>
          <p:cNvPr id="2053" name="Espace réservé du texte 2"/>
          <p:cNvSpPr>
            <a:spLocks noGrp="1"/>
          </p:cNvSpPr>
          <p:nvPr>
            <p:ph type="body" idx="1"/>
          </p:nvPr>
        </p:nvSpPr>
        <p:spPr bwMode="auto">
          <a:xfrm>
            <a:off x="564448" y="10078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grpSp>
        <p:nvGrpSpPr>
          <p:cNvPr id="3" name="Groupe 2"/>
          <p:cNvGrpSpPr/>
          <p:nvPr userDrawn="1"/>
        </p:nvGrpSpPr>
        <p:grpSpPr>
          <a:xfrm>
            <a:off x="0" y="5999163"/>
            <a:ext cx="12192000" cy="858844"/>
            <a:chOff x="0" y="5999163"/>
            <a:chExt cx="12192000" cy="858844"/>
          </a:xfrm>
        </p:grpSpPr>
        <p:pic>
          <p:nvPicPr>
            <p:cNvPr id="2054" name="Image 4" descr="page courante_pied-de-page_V3.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999170"/>
              <a:ext cx="976840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page courante_pied-de-page_V3.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295800" y="5999163"/>
              <a:ext cx="7896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1648377"/>
      </p:ext>
    </p:extLst>
  </p:cSld>
  <p:clrMap bg1="lt1" tx1="dk1" bg2="lt2" tx2="dk2" accent1="accent1" accent2="accent2" accent3="accent3" accent4="accent4" accent5="accent5" accent6="accent6" hlink="hlink" folHlink="folHlink"/>
  <p:sldLayoutIdLst>
    <p:sldLayoutId id="2147483816" r:id="rId1"/>
  </p:sldLayoutIdLst>
  <p:hf sldNum="0" hdr="0" ftr="0"/>
  <p:txStyles>
    <p:title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p:titleStyle>
    <p:bodyStyle>
      <a:lvl1pPr algn="l" defTabSz="457187" rtl="0" fontAlgn="base">
        <a:spcBef>
          <a:spcPct val="0"/>
        </a:spcBef>
        <a:spcAft>
          <a:spcPct val="0"/>
        </a:spcAft>
        <a:defRPr sz="1800" kern="1200">
          <a:solidFill>
            <a:schemeClr val="tx1">
              <a:lumMod val="65000"/>
              <a:lumOff val="3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5"/>
        </a:buBlip>
        <a:defRPr sz="1800" kern="1200">
          <a:solidFill>
            <a:schemeClr val="tx1">
              <a:lumMod val="65000"/>
              <a:lumOff val="3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6"/>
        </a:buBlip>
        <a:defRPr sz="1800" kern="1200">
          <a:solidFill>
            <a:schemeClr val="tx1">
              <a:lumMod val="65000"/>
              <a:lumOff val="3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800" kern="1200">
          <a:solidFill>
            <a:schemeClr val="tx1">
              <a:lumMod val="65000"/>
              <a:lumOff val="3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800" kern="1200">
          <a:solidFill>
            <a:schemeClr val="tx1">
              <a:lumMod val="65000"/>
              <a:lumOff val="3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2" algn="l" defTabSz="457187" rtl="0" eaLnBrk="1" latinLnBrk="0" hangingPunct="1">
        <a:defRPr sz="1800" kern="1200">
          <a:solidFill>
            <a:schemeClr val="tx1"/>
          </a:solidFill>
          <a:latin typeface="+mn-lt"/>
          <a:ea typeface="+mn-ea"/>
          <a:cs typeface="+mn-cs"/>
        </a:defRPr>
      </a:lvl3pPr>
      <a:lvl4pPr marL="1371558" algn="l" defTabSz="457187" rtl="0" eaLnBrk="1" latinLnBrk="0" hangingPunct="1">
        <a:defRPr sz="1800" kern="1200">
          <a:solidFill>
            <a:schemeClr val="tx1"/>
          </a:solidFill>
          <a:latin typeface="+mn-lt"/>
          <a:ea typeface="+mn-ea"/>
          <a:cs typeface="+mn-cs"/>
        </a:defRPr>
      </a:lvl4pPr>
      <a:lvl5pPr marL="1828743" algn="l" defTabSz="457187" rtl="0" eaLnBrk="1" latinLnBrk="0" hangingPunct="1">
        <a:defRPr sz="1800" kern="1200">
          <a:solidFill>
            <a:schemeClr val="tx1"/>
          </a:solidFill>
          <a:latin typeface="+mn-lt"/>
          <a:ea typeface="+mn-ea"/>
          <a:cs typeface="+mn-cs"/>
        </a:defRPr>
      </a:lvl5pPr>
      <a:lvl6pPr marL="2285930" algn="l" defTabSz="457187" rtl="0" eaLnBrk="1" latinLnBrk="0" hangingPunct="1">
        <a:defRPr sz="1800" kern="1200">
          <a:solidFill>
            <a:schemeClr val="tx1"/>
          </a:solidFill>
          <a:latin typeface="+mn-lt"/>
          <a:ea typeface="+mn-ea"/>
          <a:cs typeface="+mn-cs"/>
        </a:defRPr>
      </a:lvl6pPr>
      <a:lvl7pPr marL="2743115" algn="l" defTabSz="457187" rtl="0" eaLnBrk="1" latinLnBrk="0" hangingPunct="1">
        <a:defRPr sz="1800" kern="1200">
          <a:solidFill>
            <a:schemeClr val="tx1"/>
          </a:solidFill>
          <a:latin typeface="+mn-lt"/>
          <a:ea typeface="+mn-ea"/>
          <a:cs typeface="+mn-cs"/>
        </a:defRPr>
      </a:lvl7pPr>
      <a:lvl8pPr marL="3200302" algn="l" defTabSz="457187" rtl="0" eaLnBrk="1" latinLnBrk="0" hangingPunct="1">
        <a:defRPr sz="1800" kern="1200">
          <a:solidFill>
            <a:schemeClr val="tx1"/>
          </a:solidFill>
          <a:latin typeface="+mn-lt"/>
          <a:ea typeface="+mn-ea"/>
          <a:cs typeface="+mn-cs"/>
        </a:defRPr>
      </a:lvl8pPr>
      <a:lvl9pPr marL="3657487" algn="l" defTabSz="4571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D9B488A-07A7-4992-8E7E-9165DFB2E346}" type="datetimeFigureOut">
              <a:rPr lang="fr-FR" smtClean="0"/>
              <a:pPr/>
              <a:t>04/04/2022</a:t>
            </a:fld>
            <a:endParaRPr lang="fr-FR"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504BA80-40AB-4686-BCFF-E77C92542A9D}" type="slidenum">
              <a:rPr lang="fr-FR" smtClean="0"/>
              <a:pPr/>
              <a:t>‹N°›</a:t>
            </a:fld>
            <a:endParaRPr lang="fr-FR" dirty="0"/>
          </a:p>
        </p:txBody>
      </p:sp>
    </p:spTree>
    <p:extLst>
      <p:ext uri="{BB962C8B-B14F-4D97-AF65-F5344CB8AC3E}">
        <p14:creationId xmlns:p14="http://schemas.microsoft.com/office/powerpoint/2010/main" val="319725084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WQ-tDQ9jVQ&amp;feature=emb_logo" TargetMode="External"/><Relationship Id="rId2" Type="http://schemas.openxmlformats.org/officeDocument/2006/relationships/hyperlink" Target="https://www.youtube.com/watch?v=ZyxiBqPHKek&amp;feature=emb_logo" TargetMode="Externa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5480" y="1869341"/>
            <a:ext cx="9361040" cy="553998"/>
          </a:xfrm>
        </p:spPr>
        <p:txBody>
          <a:bodyPr/>
          <a:lstStyle/>
          <a:p>
            <a:pPr algn="ctr"/>
            <a:r>
              <a:rPr lang="fr-FR" sz="3600" dirty="0"/>
              <a:t>Le baccalauréat agora</a:t>
            </a:r>
          </a:p>
        </p:txBody>
      </p:sp>
      <p:sp>
        <p:nvSpPr>
          <p:cNvPr id="4" name="ZoneTexte 3"/>
          <p:cNvSpPr txBox="1"/>
          <p:nvPr/>
        </p:nvSpPr>
        <p:spPr>
          <a:xfrm>
            <a:off x="2135560" y="2996952"/>
            <a:ext cx="7056784" cy="3046988"/>
          </a:xfrm>
          <a:prstGeom prst="rect">
            <a:avLst/>
          </a:prstGeom>
          <a:noFill/>
        </p:spPr>
        <p:txBody>
          <a:bodyPr wrap="square" rtlCol="0">
            <a:spAutoFit/>
          </a:bodyPr>
          <a:lstStyle/>
          <a:p>
            <a:pPr marL="342900" indent="-342900">
              <a:buFont typeface="Wingdings" panose="05000000000000000000" pitchFamily="2" charset="2"/>
              <a:buChar char="§"/>
            </a:pPr>
            <a:r>
              <a:rPr lang="fr-FR" sz="2400" b="1" dirty="0">
                <a:solidFill>
                  <a:srgbClr val="4E75B0"/>
                </a:solidFill>
                <a:latin typeface="Arial Narrow" panose="020B0606020202030204" pitchFamily="34" charset="0"/>
              </a:rPr>
              <a:t>Contexte de la rénovation</a:t>
            </a:r>
          </a:p>
          <a:p>
            <a:pPr marL="342900" indent="-342900">
              <a:buFont typeface="Wingdings" panose="05000000000000000000" pitchFamily="2" charset="2"/>
              <a:buChar char="§"/>
            </a:pPr>
            <a:r>
              <a:rPr lang="fr-FR" sz="2400" b="1" dirty="0">
                <a:solidFill>
                  <a:srgbClr val="4E75B0"/>
                </a:solidFill>
                <a:latin typeface="Arial Narrow" panose="020B0606020202030204" pitchFamily="34" charset="0"/>
              </a:rPr>
              <a:t>Métiers visés</a:t>
            </a:r>
          </a:p>
          <a:p>
            <a:pPr marL="342900" indent="-342900">
              <a:buFont typeface="Wingdings" panose="05000000000000000000" pitchFamily="2" charset="2"/>
              <a:buChar char="§"/>
            </a:pPr>
            <a:r>
              <a:rPr lang="fr-FR" sz="2400" b="1" dirty="0">
                <a:solidFill>
                  <a:srgbClr val="4E75B0"/>
                </a:solidFill>
                <a:latin typeface="Arial Narrow" panose="020B0606020202030204" pitchFamily="34" charset="0"/>
              </a:rPr>
              <a:t>Périmètre des missions</a:t>
            </a:r>
          </a:p>
          <a:p>
            <a:pPr marL="342900" indent="-342900">
              <a:buFont typeface="Wingdings" panose="05000000000000000000" pitchFamily="2" charset="2"/>
              <a:buChar char="§"/>
            </a:pPr>
            <a:r>
              <a:rPr lang="fr-FR" sz="2400" b="1" dirty="0">
                <a:solidFill>
                  <a:srgbClr val="4E75B0"/>
                </a:solidFill>
                <a:latin typeface="Arial Narrow" panose="020B0606020202030204" pitchFamily="34" charset="0"/>
              </a:rPr>
              <a:t>Attendus du diplôme du monde économique</a:t>
            </a:r>
          </a:p>
          <a:p>
            <a:pPr marL="342900" indent="-342900">
              <a:buFont typeface="Wingdings" panose="05000000000000000000" pitchFamily="2" charset="2"/>
              <a:buChar char="§"/>
            </a:pPr>
            <a:r>
              <a:rPr lang="fr-FR" sz="2400" b="1" dirty="0">
                <a:solidFill>
                  <a:srgbClr val="4E75B0"/>
                </a:solidFill>
                <a:latin typeface="Arial Narrow" panose="020B0606020202030204" pitchFamily="34" charset="0"/>
              </a:rPr>
              <a:t>Mise en œuvre du nouveau référentiel</a:t>
            </a:r>
          </a:p>
          <a:p>
            <a:pPr marL="342900" indent="-342900">
              <a:buFont typeface="Wingdings" panose="05000000000000000000" pitchFamily="2" charset="2"/>
              <a:buChar char="§"/>
            </a:pPr>
            <a:endParaRPr lang="fr-FR" sz="2400" b="1" dirty="0">
              <a:solidFill>
                <a:srgbClr val="4E75B0"/>
              </a:solidFill>
              <a:latin typeface="Arial Narrow" panose="020B0606020202030204" pitchFamily="34" charset="0"/>
            </a:endParaRPr>
          </a:p>
          <a:p>
            <a:pPr marL="342900" indent="-342900">
              <a:buFont typeface="Wingdings" panose="05000000000000000000" pitchFamily="2" charset="2"/>
              <a:buChar char="§"/>
            </a:pPr>
            <a:endParaRPr lang="fr-FR" sz="2400" b="1" dirty="0">
              <a:solidFill>
                <a:srgbClr val="4E75B0"/>
              </a:solidFill>
              <a:latin typeface="Arial Narrow" panose="020B0606020202030204" pitchFamily="34" charset="0"/>
            </a:endParaRPr>
          </a:p>
          <a:p>
            <a:pPr marL="342900" indent="-342900">
              <a:buFont typeface="Wingdings" panose="05000000000000000000" pitchFamily="2" charset="2"/>
              <a:buChar char="§"/>
            </a:pPr>
            <a:endParaRPr lang="fr-FR" sz="2400" b="1" dirty="0">
              <a:solidFill>
                <a:srgbClr val="4E75B0"/>
              </a:solidFill>
              <a:latin typeface="Arial Narrow" panose="020B0606020202030204" pitchFamily="34" charset="0"/>
            </a:endParaRPr>
          </a:p>
        </p:txBody>
      </p:sp>
    </p:spTree>
    <p:extLst>
      <p:ext uri="{BB962C8B-B14F-4D97-AF65-F5344CB8AC3E}">
        <p14:creationId xmlns:p14="http://schemas.microsoft.com/office/powerpoint/2010/main" val="17330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1350121" y="1296704"/>
            <a:ext cx="9491759" cy="430887"/>
          </a:xfrm>
        </p:spPr>
        <p:txBody>
          <a:bodyPr>
            <a:noAutofit/>
          </a:bodyPr>
          <a:lstStyle/>
          <a:p>
            <a:r>
              <a:rPr lang="fr-FR" sz="2000" dirty="0">
                <a:solidFill>
                  <a:schemeClr val="accent3">
                    <a:lumMod val="75000"/>
                  </a:schemeClr>
                </a:solidFill>
              </a:rPr>
              <a:t>bloc 2 - Organiser et suivre l’activité de production (de biens ou de services)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84342" y="1774635"/>
            <a:ext cx="5383658" cy="4518287"/>
          </a:xfrm>
          <a:prstGeom prst="rect">
            <a:avLst/>
          </a:prstGeom>
        </p:spPr>
        <p:txBody>
          <a:bodyPr vert="horz" lIns="91440" tIns="45720" rIns="91440" bIns="45720" rtlCol="0">
            <a:normAutofit fontScale="925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700" b="1" dirty="0">
                <a:solidFill>
                  <a:schemeClr val="accent3">
                    <a:lumMod val="75000"/>
                  </a:schemeClr>
                </a:solidFill>
              </a:rPr>
              <a:t>COMPÉTENCES</a:t>
            </a:r>
          </a:p>
          <a:p>
            <a:pPr>
              <a:buFont typeface="Arial" panose="020B0604020202020204" pitchFamily="34" charset="0"/>
              <a:buChar char="•"/>
              <a:defRPr/>
            </a:pPr>
            <a:r>
              <a:rPr lang="fr-FR" sz="1500" dirty="0">
                <a:solidFill>
                  <a:schemeClr val="accent3">
                    <a:lumMod val="75000"/>
                  </a:schemeClr>
                </a:solidFill>
              </a:rPr>
              <a:t>Appliquer les procédures internes de gestion des stocks et des approvisionnements</a:t>
            </a:r>
          </a:p>
          <a:p>
            <a:pPr>
              <a:buFont typeface="Arial" panose="020B0604020202020204" pitchFamily="34" charset="0"/>
              <a:buChar char="•"/>
              <a:defRPr/>
            </a:pPr>
            <a:r>
              <a:rPr lang="fr-FR" sz="1500" dirty="0">
                <a:solidFill>
                  <a:schemeClr val="accent3">
                    <a:lumMod val="75000"/>
                  </a:schemeClr>
                </a:solidFill>
              </a:rPr>
              <a:t>Assurer le suivi des enregistrements des factures d’achats à l’aide d’un progiciel dédié ou d’un PGI</a:t>
            </a:r>
          </a:p>
          <a:p>
            <a:pPr>
              <a:buFont typeface="Arial" panose="020B0604020202020204" pitchFamily="34" charset="0"/>
              <a:buChar char="•"/>
              <a:defRPr/>
            </a:pPr>
            <a:r>
              <a:rPr lang="fr-FR" sz="1500" dirty="0">
                <a:solidFill>
                  <a:schemeClr val="accent3">
                    <a:lumMod val="75000"/>
                  </a:schemeClr>
                </a:solidFill>
              </a:rPr>
              <a:t>Actualiser les bases de données internes nécessaires à l’activité de production</a:t>
            </a:r>
          </a:p>
          <a:p>
            <a:pPr>
              <a:buFont typeface="Arial" panose="020B0604020202020204" pitchFamily="34" charset="0"/>
              <a:buChar char="•"/>
              <a:defRPr/>
            </a:pPr>
            <a:r>
              <a:rPr lang="fr-FR" sz="1500" dirty="0">
                <a:solidFill>
                  <a:schemeClr val="accent3">
                    <a:lumMod val="75000"/>
                  </a:schemeClr>
                </a:solidFill>
              </a:rPr>
              <a:t>Prendre en compte les contraintes réglementaires liées à l’activité de production de l’organisation</a:t>
            </a:r>
          </a:p>
          <a:p>
            <a:pPr>
              <a:buFont typeface="Arial" panose="020B0604020202020204" pitchFamily="34" charset="0"/>
              <a:buChar char="•"/>
              <a:defRPr/>
            </a:pPr>
            <a:r>
              <a:rPr lang="fr-FR" sz="1500" dirty="0">
                <a:solidFill>
                  <a:schemeClr val="accent3">
                    <a:lumMod val="75000"/>
                  </a:schemeClr>
                </a:solidFill>
              </a:rPr>
              <a:t>Mettre à disposition des plannings d’activité actualisés</a:t>
            </a:r>
          </a:p>
          <a:p>
            <a:pPr>
              <a:buFont typeface="Arial" panose="020B0604020202020204" pitchFamily="34" charset="0"/>
              <a:buChar char="•"/>
              <a:defRPr/>
            </a:pPr>
            <a:r>
              <a:rPr lang="fr-FR" sz="1500" dirty="0">
                <a:solidFill>
                  <a:schemeClr val="accent3">
                    <a:lumMod val="75000"/>
                  </a:schemeClr>
                </a:solidFill>
              </a:rPr>
              <a:t>Établir un état de rapprochement</a:t>
            </a:r>
          </a:p>
          <a:p>
            <a:pPr>
              <a:buFont typeface="Arial" panose="020B0604020202020204" pitchFamily="34" charset="0"/>
              <a:buChar char="•"/>
              <a:defRPr/>
            </a:pPr>
            <a:r>
              <a:rPr lang="fr-FR" sz="1500" dirty="0">
                <a:solidFill>
                  <a:schemeClr val="accent3">
                    <a:lumMod val="75000"/>
                  </a:schemeClr>
                </a:solidFill>
              </a:rPr>
              <a:t>Appliquer les procédures en vigueur en matière de règlement des fournisseurs, sous-traitants et prestataires</a:t>
            </a:r>
          </a:p>
          <a:p>
            <a:pPr>
              <a:buFont typeface="Arial" panose="020B0604020202020204" pitchFamily="34" charset="0"/>
              <a:buChar char="•"/>
              <a:defRPr/>
            </a:pPr>
            <a:r>
              <a:rPr lang="fr-FR" sz="1500" dirty="0">
                <a:solidFill>
                  <a:schemeClr val="accent3">
                    <a:lumMod val="75000"/>
                  </a:schemeClr>
                </a:solidFill>
              </a:rPr>
              <a:t>Assurer le suivi des enregistrements des mouvements de trésorerie à l’aide d’un progiciel dédié ou d’un PGI</a:t>
            </a:r>
          </a:p>
          <a:p>
            <a:pPr>
              <a:buFont typeface="Arial" panose="020B0604020202020204" pitchFamily="34" charset="0"/>
              <a:buChar char="•"/>
              <a:defRPr/>
            </a:pPr>
            <a:r>
              <a:rPr lang="fr-FR" sz="1500" dirty="0">
                <a:solidFill>
                  <a:schemeClr val="accent3">
                    <a:lumMod val="75000"/>
                  </a:schemeClr>
                </a:solidFill>
              </a:rPr>
              <a:t>Déterminer les éléments nécessaires à l’élaboration de la déclaration de TVA</a:t>
            </a:r>
          </a:p>
          <a:p>
            <a:pPr>
              <a:buFont typeface="Arial" panose="020B0604020202020204" pitchFamily="34" charset="0"/>
              <a:buChar char="•"/>
              <a:defRPr/>
            </a:pPr>
            <a:r>
              <a:rPr lang="fr-FR" sz="1500" dirty="0">
                <a:solidFill>
                  <a:schemeClr val="accent3">
                    <a:lumMod val="75000"/>
                  </a:schemeClr>
                </a:solidFill>
              </a:rPr>
              <a:t>Établir un état périodique de trésorerie</a:t>
            </a:r>
          </a:p>
          <a:p>
            <a:pPr>
              <a:buFont typeface="Arial" panose="020B0604020202020204" pitchFamily="34" charset="0"/>
              <a:buChar char="•"/>
              <a:defRPr/>
            </a:pPr>
            <a:r>
              <a:rPr lang="fr-FR" sz="1500" dirty="0">
                <a:solidFill>
                  <a:schemeClr val="accent3">
                    <a:lumMod val="75000"/>
                  </a:schemeClr>
                </a:solidFill>
              </a:rPr>
              <a:t>Rendre compte de l’équilibre financier et de la situation économique de l’organisation </a:t>
            </a:r>
          </a:p>
          <a:p>
            <a:pPr>
              <a:buFont typeface="Arial" panose="020B0604020202020204" pitchFamily="34" charset="0"/>
              <a:buChar char="•"/>
              <a:defRPr/>
            </a:pPr>
            <a:r>
              <a:rPr lang="fr-FR" sz="1500" dirty="0">
                <a:solidFill>
                  <a:schemeClr val="accent3">
                    <a:lumMod val="75000"/>
                  </a:schemeClr>
                </a:solidFill>
              </a:rPr>
              <a:t>Prendre en charge les activités support nécessaires au bon fonctionnement de l’organisation</a:t>
            </a:r>
          </a:p>
          <a:p>
            <a:pPr>
              <a:buFont typeface="Arial" panose="020B0604020202020204" pitchFamily="34" charset="0"/>
              <a:buChar char="•"/>
              <a:defRPr/>
            </a:pPr>
            <a:r>
              <a:rPr lang="fr-FR" sz="1500" dirty="0">
                <a:solidFill>
                  <a:schemeClr val="accent3">
                    <a:lumMod val="75000"/>
                  </a:schemeClr>
                </a:solidFill>
              </a:rPr>
              <a:t>Actualiser et diffuser l’information interne sur le support adéquat</a:t>
            </a:r>
          </a:p>
        </p:txBody>
      </p:sp>
      <p:sp>
        <p:nvSpPr>
          <p:cNvPr id="10" name="Titre 1">
            <a:extLst>
              <a:ext uri="{FF2B5EF4-FFF2-40B4-BE49-F238E27FC236}">
                <a16:creationId xmlns:a16="http://schemas.microsoft.com/office/drawing/2014/main" id="{51268631-96BA-459E-867E-75067EFB2271}"/>
              </a:ext>
            </a:extLst>
          </p:cNvPr>
          <p:cNvSpPr txBox="1">
            <a:spLocks/>
          </p:cNvSpPr>
          <p:nvPr/>
        </p:nvSpPr>
        <p:spPr>
          <a:xfrm>
            <a:off x="564448" y="343343"/>
            <a:ext cx="9563999" cy="623959"/>
          </a:xfrm>
          <a:prstGeom prst="rect">
            <a:avLst/>
          </a:prstGeom>
        </p:spPr>
        <p:txBody>
          <a:bodyPr vert="horz" wrap="square" lIns="0" tIns="0" rIns="0" bIns="0" rtlCol="0" anchor="ctr">
            <a:normAutofit/>
          </a:bodyPr>
          <a:lst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a:lstStyle>
          <a:p>
            <a:r>
              <a:rPr lang="fr-FR" dirty="0">
                <a:solidFill>
                  <a:schemeClr val="accent1"/>
                </a:solidFill>
              </a:rPr>
              <a:t>LE référentiel de compétences</a:t>
            </a:r>
          </a:p>
        </p:txBody>
      </p:sp>
      <p:grpSp>
        <p:nvGrpSpPr>
          <p:cNvPr id="12" name="Groupe 11"/>
          <p:cNvGrpSpPr/>
          <p:nvPr/>
        </p:nvGrpSpPr>
        <p:grpSpPr>
          <a:xfrm>
            <a:off x="564448" y="2413778"/>
            <a:ext cx="4464000" cy="3240000"/>
            <a:chOff x="564448" y="2146821"/>
            <a:chExt cx="4464000" cy="3240000"/>
          </a:xfrm>
        </p:grpSpPr>
        <p:sp>
          <p:nvSpPr>
            <p:cNvPr id="9" name="Rectangle : coins arrondis 8">
              <a:extLst>
                <a:ext uri="{FF2B5EF4-FFF2-40B4-BE49-F238E27FC236}">
                  <a16:creationId xmlns:a16="http://schemas.microsoft.com/office/drawing/2014/main" id="{61170B48-C4A9-4618-A371-50B60D78BB63}"/>
                </a:ext>
              </a:extLst>
            </p:cNvPr>
            <p:cNvSpPr/>
            <p:nvPr/>
          </p:nvSpPr>
          <p:spPr>
            <a:xfrm>
              <a:off x="564448" y="2146821"/>
              <a:ext cx="4464000" cy="3240000"/>
            </a:xfrm>
            <a:prstGeom prst="roundRect">
              <a:avLst/>
            </a:prstGeom>
            <a:solidFill>
              <a:schemeClr val="accent3"/>
            </a:solidFill>
            <a:ln>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r>
                <a:rPr lang="fr-FR" sz="1600" b="1" dirty="0">
                  <a:solidFill>
                    <a:schemeClr val="bg1"/>
                  </a:solidFill>
                </a:rPr>
                <a:t>ACTIVITÉS DU PÔLE 2</a:t>
              </a:r>
            </a:p>
            <a:p>
              <a:endParaRPr lang="fr-FR" b="1" dirty="0">
                <a:solidFill>
                  <a:schemeClr val="bg1"/>
                </a:solidFill>
              </a:endParaRPr>
            </a:p>
            <a:p>
              <a:r>
                <a:rPr lang="fr-FR" sz="1400" b="1" dirty="0">
                  <a:solidFill>
                    <a:schemeClr val="bg1"/>
                  </a:solidFill>
                </a:rPr>
                <a:t>2.1 Suivi administratif de l’activité de production</a:t>
              </a:r>
            </a:p>
            <a:p>
              <a:endParaRPr lang="fr-FR" sz="1400" b="1" dirty="0">
                <a:solidFill>
                  <a:schemeClr val="bg1"/>
                </a:solidFill>
              </a:endParaRPr>
            </a:p>
            <a:p>
              <a:r>
                <a:rPr lang="fr-FR" sz="1400" b="1" dirty="0">
                  <a:solidFill>
                    <a:schemeClr val="bg1"/>
                  </a:solidFill>
                </a:rPr>
                <a:t>2.2 Suivi financier de l’activité de production</a:t>
              </a:r>
            </a:p>
            <a:p>
              <a:endParaRPr lang="fr-FR" sz="1400" b="1" dirty="0">
                <a:solidFill>
                  <a:schemeClr val="bg1"/>
                </a:solidFill>
              </a:endParaRPr>
            </a:p>
            <a:p>
              <a:r>
                <a:rPr lang="fr-FR" sz="1400" b="1" dirty="0">
                  <a:solidFill>
                    <a:schemeClr val="bg1"/>
                  </a:solidFill>
                </a:rPr>
                <a:t>2.3 Gestion opérationnelle des espaces (physiques et virtuels) de travail</a:t>
              </a:r>
            </a:p>
          </p:txBody>
        </p:sp>
        <p:pic>
          <p:nvPicPr>
            <p:cNvPr id="11" name="Graphique 11" descr="Tendance à la hausse">
              <a:extLst>
                <a:ext uri="{FF2B5EF4-FFF2-40B4-BE49-F238E27FC236}">
                  <a16:creationId xmlns:a16="http://schemas.microsoft.com/office/drawing/2014/main" id="{F9F5E196-2482-4DC1-BF75-2064CA30609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91371" y="2330032"/>
              <a:ext cx="1004080" cy="1004080"/>
            </a:xfrm>
            <a:prstGeom prst="rect">
              <a:avLst/>
            </a:prstGeom>
          </p:spPr>
        </p:pic>
      </p:grpSp>
    </p:spTree>
    <p:extLst>
      <p:ext uri="{BB962C8B-B14F-4D97-AF65-F5344CB8AC3E}">
        <p14:creationId xmlns:p14="http://schemas.microsoft.com/office/powerpoint/2010/main" val="367426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3575720" y="1278664"/>
            <a:ext cx="4320480" cy="430887"/>
          </a:xfrm>
        </p:spPr>
        <p:txBody>
          <a:bodyPr>
            <a:normAutofit/>
          </a:bodyPr>
          <a:lstStyle/>
          <a:p>
            <a:r>
              <a:rPr lang="fr-FR" sz="2000" dirty="0">
                <a:solidFill>
                  <a:schemeClr val="accent6">
                    <a:lumMod val="75000"/>
                  </a:schemeClr>
                </a:solidFill>
              </a:rPr>
              <a:t>bloc 3 - Administrer le personnel</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84342" y="1774634"/>
            <a:ext cx="6428282" cy="4227625"/>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a:solidFill>
                  <a:schemeClr val="accent6">
                    <a:lumMod val="75000"/>
                  </a:schemeClr>
                </a:solidFill>
              </a:rPr>
              <a:t>COMPÉTENCES</a:t>
            </a:r>
          </a:p>
          <a:p>
            <a:pPr>
              <a:buFont typeface="Arial" panose="020B0604020202020204" pitchFamily="34" charset="0"/>
              <a:buChar char="•"/>
              <a:defRPr/>
            </a:pPr>
            <a:r>
              <a:rPr lang="fr-FR" sz="1400" dirty="0">
                <a:solidFill>
                  <a:schemeClr val="accent6">
                    <a:lumMod val="75000"/>
                  </a:schemeClr>
                </a:solidFill>
              </a:rPr>
              <a:t>Appliquer les procédures internes en matière d’entrée et de sortie de personnel</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Actualiser les bases d’information relatives au personnel</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Organiser des actions de formation</a:t>
            </a:r>
          </a:p>
          <a:p>
            <a:pPr>
              <a:buFont typeface="Arial" panose="020B0604020202020204" pitchFamily="34" charset="0"/>
              <a:buChar char="•"/>
              <a:defRPr/>
            </a:pPr>
            <a:r>
              <a:rPr lang="fr-FR" sz="1400" dirty="0">
                <a:solidFill>
                  <a:schemeClr val="accent6">
                    <a:lumMod val="75000"/>
                  </a:schemeClr>
                </a:solidFill>
              </a:rPr>
              <a:t>Planifier les temps de présence et de congés des personnels en fonction des contraintes de l’organisation</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Organiser les déplacements des personnels</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Contrôler les états de frais</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Déterminer les éléments nécessaires à l’établissement du bulletin de paie</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Assurer le suivi des enregistrements liés à la paie à l’aide d’un progiciel dédié ou d’un PGI</a:t>
            </a:r>
          </a:p>
          <a:p>
            <a:pPr>
              <a:buFont typeface="Arial" panose="020B0604020202020204" pitchFamily="34" charset="0"/>
              <a:buChar char="•"/>
              <a:defRPr/>
            </a:pPr>
            <a:r>
              <a:rPr lang="fr-FR" sz="1400" dirty="0">
                <a:solidFill>
                  <a:schemeClr val="accent6">
                    <a:lumMod val="75000"/>
                  </a:schemeClr>
                </a:solidFill>
              </a:rPr>
              <a:t>Actualiser et diffuser l’information sociale auprès des personnels</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Mettre en œuvre et suivre le résultat des actions sociales et culturelles</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Utiliser des fonctions simples de mise en page d’un document pour répondre à un objectif de diffusion</a:t>
            </a:r>
            <a:endParaRPr lang="fr-FR" sz="1200" dirty="0">
              <a:solidFill>
                <a:schemeClr val="accent6">
                  <a:lumMod val="75000"/>
                </a:schemeClr>
              </a:solidFill>
            </a:endParaRPr>
          </a:p>
          <a:p>
            <a:pPr>
              <a:buFont typeface="Arial" panose="020B0604020202020204" pitchFamily="34" charset="0"/>
              <a:buChar char="•"/>
              <a:defRPr/>
            </a:pPr>
            <a:r>
              <a:rPr lang="fr-FR" sz="1400" dirty="0">
                <a:solidFill>
                  <a:schemeClr val="accent6">
                    <a:lumMod val="75000"/>
                  </a:schemeClr>
                </a:solidFill>
              </a:rPr>
              <a:t>Rédiger des écrits professionnels en lien avec l’activité sociale de l’organisation</a:t>
            </a:r>
            <a:endParaRPr lang="fr-FR" sz="1200" dirty="0">
              <a:solidFill>
                <a:schemeClr val="accent6">
                  <a:lumMod val="75000"/>
                </a:schemeClr>
              </a:solidFill>
            </a:endParaRPr>
          </a:p>
        </p:txBody>
      </p:sp>
      <p:sp>
        <p:nvSpPr>
          <p:cNvPr id="9" name="Rectangle : coins arrondis 8">
            <a:extLst>
              <a:ext uri="{FF2B5EF4-FFF2-40B4-BE49-F238E27FC236}">
                <a16:creationId xmlns:a16="http://schemas.microsoft.com/office/drawing/2014/main" id="{61170B48-C4A9-4618-A371-50B60D78BB63}"/>
              </a:ext>
            </a:extLst>
          </p:cNvPr>
          <p:cNvSpPr/>
          <p:nvPr/>
        </p:nvSpPr>
        <p:spPr>
          <a:xfrm>
            <a:off x="564448" y="2268446"/>
            <a:ext cx="4464000" cy="3240000"/>
          </a:xfrm>
          <a:prstGeom prst="roundRect">
            <a:avLst/>
          </a:prstGeom>
          <a:solidFill>
            <a:schemeClr val="accent6">
              <a:lumMod val="7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schemeClr val="bg1"/>
                </a:solidFill>
              </a:rPr>
              <a:t>ACTIVITÉS DU PÔLE 3</a:t>
            </a:r>
          </a:p>
          <a:p>
            <a:endParaRPr lang="fr-FR" b="1" dirty="0">
              <a:solidFill>
                <a:schemeClr val="bg1"/>
              </a:solidFill>
            </a:endParaRPr>
          </a:p>
          <a:p>
            <a:r>
              <a:rPr lang="fr-FR" sz="1600" b="1" dirty="0">
                <a:solidFill>
                  <a:schemeClr val="bg1"/>
                </a:solidFill>
              </a:rPr>
              <a:t>3.1 Suivi de la carrière du personnel</a:t>
            </a:r>
          </a:p>
          <a:p>
            <a:endParaRPr lang="fr-FR" sz="1600" b="1" dirty="0">
              <a:solidFill>
                <a:schemeClr val="bg1"/>
              </a:solidFill>
            </a:endParaRPr>
          </a:p>
          <a:p>
            <a:r>
              <a:rPr lang="fr-FR" sz="1600" b="1" dirty="0">
                <a:solidFill>
                  <a:schemeClr val="bg1"/>
                </a:solidFill>
              </a:rPr>
              <a:t>3.2 Suivi organisationnel et financier de l’activité du personnel</a:t>
            </a:r>
          </a:p>
          <a:p>
            <a:endParaRPr lang="fr-FR" sz="1600" b="1" dirty="0">
              <a:solidFill>
                <a:schemeClr val="bg1"/>
              </a:solidFill>
            </a:endParaRPr>
          </a:p>
          <a:p>
            <a:r>
              <a:rPr lang="fr-FR" sz="1600" b="1" dirty="0">
                <a:solidFill>
                  <a:schemeClr val="bg1"/>
                </a:solidFill>
              </a:rPr>
              <a:t>3.3 Participation à l’activité sociale de l’organisation</a:t>
            </a:r>
          </a:p>
        </p:txBody>
      </p:sp>
      <p:sp>
        <p:nvSpPr>
          <p:cNvPr id="10" name="Titre 1">
            <a:extLst>
              <a:ext uri="{FF2B5EF4-FFF2-40B4-BE49-F238E27FC236}">
                <a16:creationId xmlns:a16="http://schemas.microsoft.com/office/drawing/2014/main" id="{51268631-96BA-459E-867E-75067EFB2271}"/>
              </a:ext>
            </a:extLst>
          </p:cNvPr>
          <p:cNvSpPr txBox="1">
            <a:spLocks/>
          </p:cNvSpPr>
          <p:nvPr/>
        </p:nvSpPr>
        <p:spPr>
          <a:xfrm>
            <a:off x="564448" y="343343"/>
            <a:ext cx="9563999" cy="623959"/>
          </a:xfrm>
          <a:prstGeom prst="rect">
            <a:avLst/>
          </a:prstGeom>
        </p:spPr>
        <p:txBody>
          <a:bodyPr vert="horz" wrap="square" lIns="0" tIns="0" rIns="0" bIns="0" rtlCol="0" anchor="ctr">
            <a:normAutofit/>
          </a:bodyPr>
          <a:lst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a:lstStyle>
          <a:p>
            <a:r>
              <a:rPr lang="fr-FR" dirty="0">
                <a:solidFill>
                  <a:schemeClr val="accent1"/>
                </a:solidFill>
              </a:rPr>
              <a:t>LE référentiel de compétences</a:t>
            </a:r>
          </a:p>
        </p:txBody>
      </p:sp>
      <p:pic>
        <p:nvPicPr>
          <p:cNvPr id="11" name="Graphique 10" descr="Group of People">
            <a:extLst>
              <a:ext uri="{FF2B5EF4-FFF2-40B4-BE49-F238E27FC236}">
                <a16:creationId xmlns:a16="http://schemas.microsoft.com/office/drawing/2014/main" id="{6CB65073-C89E-4BC1-A9C5-90196364258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8573" y="2421288"/>
            <a:ext cx="829818" cy="829818"/>
          </a:xfrm>
          <a:prstGeom prst="rect">
            <a:avLst/>
          </a:prstGeom>
        </p:spPr>
      </p:pic>
    </p:spTree>
    <p:extLst>
      <p:ext uri="{BB962C8B-B14F-4D97-AF65-F5344CB8AC3E}">
        <p14:creationId xmlns:p14="http://schemas.microsoft.com/office/powerpoint/2010/main" val="89771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4448" y="343343"/>
            <a:ext cx="10788135" cy="430887"/>
          </a:xfrm>
        </p:spPr>
        <p:txBody>
          <a:bodyPr/>
          <a:lstStyle/>
          <a:p>
            <a:r>
              <a:rPr lang="fr-FR" dirty="0"/>
              <a:t>Des activités comptables qui traversent les 3 pôles…</a:t>
            </a:r>
          </a:p>
        </p:txBody>
      </p:sp>
      <p:sp>
        <p:nvSpPr>
          <p:cNvPr id="6" name="ZoneTexte 5">
            <a:extLst>
              <a:ext uri="{FF2B5EF4-FFF2-40B4-BE49-F238E27FC236}">
                <a16:creationId xmlns:a16="http://schemas.microsoft.com/office/drawing/2014/main" id="{DFBDAF61-FEAA-43F2-AB26-C17BE97D7B15}"/>
              </a:ext>
            </a:extLst>
          </p:cNvPr>
          <p:cNvSpPr txBox="1"/>
          <p:nvPr/>
        </p:nvSpPr>
        <p:spPr>
          <a:xfrm>
            <a:off x="74408" y="2233713"/>
            <a:ext cx="1960373" cy="954107"/>
          </a:xfrm>
          <a:prstGeom prst="rect">
            <a:avLst/>
          </a:prstGeom>
          <a:noFill/>
        </p:spPr>
        <p:txBody>
          <a:bodyPr wrap="square" rtlCol="0">
            <a:spAutoFit/>
          </a:bodyPr>
          <a:lstStyle/>
          <a:p>
            <a:pPr lvl="0" algn="r"/>
            <a:r>
              <a:rPr lang="fr-FR" sz="1400" b="1" dirty="0">
                <a:solidFill>
                  <a:schemeClr val="accent3">
                    <a:lumMod val="75000"/>
                  </a:schemeClr>
                </a:solidFill>
                <a:latin typeface="Arial Narrow" panose="020B0606020202030204" pitchFamily="34" charset="0"/>
              </a:rPr>
              <a:t>Bloc 2 </a:t>
            </a:r>
          </a:p>
          <a:p>
            <a:pPr lvl="0" algn="r"/>
            <a:r>
              <a:rPr lang="fr-FR" sz="1400" b="1" dirty="0">
                <a:solidFill>
                  <a:schemeClr val="accent3">
                    <a:lumMod val="75000"/>
                  </a:schemeClr>
                </a:solidFill>
                <a:latin typeface="Arial Narrow" panose="020B0606020202030204" pitchFamily="34" charset="0"/>
              </a:rPr>
              <a:t>Organiser et suivre</a:t>
            </a:r>
          </a:p>
          <a:p>
            <a:pPr lvl="0" algn="r"/>
            <a:r>
              <a:rPr lang="fr-FR" sz="1400" b="1" dirty="0">
                <a:solidFill>
                  <a:schemeClr val="accent3">
                    <a:lumMod val="75000"/>
                  </a:schemeClr>
                </a:solidFill>
                <a:latin typeface="Arial Narrow" panose="020B0606020202030204" pitchFamily="34" charset="0"/>
              </a:rPr>
              <a:t> l’activité de production </a:t>
            </a:r>
          </a:p>
          <a:p>
            <a:pPr lvl="0" algn="r"/>
            <a:r>
              <a:rPr lang="fr-FR" sz="1400" b="1" dirty="0">
                <a:solidFill>
                  <a:schemeClr val="accent3">
                    <a:lumMod val="75000"/>
                  </a:schemeClr>
                </a:solidFill>
                <a:latin typeface="Arial Narrow" panose="020B0606020202030204" pitchFamily="34" charset="0"/>
              </a:rPr>
              <a:t>(de biens ou de services)</a:t>
            </a:r>
          </a:p>
        </p:txBody>
      </p:sp>
      <p:sp>
        <p:nvSpPr>
          <p:cNvPr id="7" name="Rectangle 6">
            <a:extLst>
              <a:ext uri="{FF2B5EF4-FFF2-40B4-BE49-F238E27FC236}">
                <a16:creationId xmlns:a16="http://schemas.microsoft.com/office/drawing/2014/main" id="{6F660543-397C-4212-B175-D39209E101BE}"/>
              </a:ext>
            </a:extLst>
          </p:cNvPr>
          <p:cNvSpPr/>
          <p:nvPr/>
        </p:nvSpPr>
        <p:spPr>
          <a:xfrm>
            <a:off x="2970319" y="2378906"/>
            <a:ext cx="2287787" cy="738664"/>
          </a:xfrm>
          <a:prstGeom prst="rect">
            <a:avLst/>
          </a:prstGeom>
        </p:spPr>
        <p:txBody>
          <a:bodyPr wrap="square">
            <a:spAutoFit/>
          </a:bodyPr>
          <a:lstStyle/>
          <a:p>
            <a:pPr lvl="0" algn="r"/>
            <a:r>
              <a:rPr lang="fr-FR" sz="1400" b="1" dirty="0">
                <a:solidFill>
                  <a:schemeClr val="accent6">
                    <a:lumMod val="75000"/>
                  </a:schemeClr>
                </a:solidFill>
                <a:latin typeface="Arial Narrow" panose="020B0606020202030204" pitchFamily="34" charset="0"/>
              </a:rPr>
              <a:t>Bloc 3</a:t>
            </a:r>
          </a:p>
          <a:p>
            <a:pPr lvl="0" algn="r"/>
            <a:r>
              <a:rPr lang="fr-FR" sz="1400" b="1" dirty="0">
                <a:solidFill>
                  <a:schemeClr val="accent6">
                    <a:lumMod val="75000"/>
                  </a:schemeClr>
                </a:solidFill>
                <a:latin typeface="Arial Narrow" panose="020B0606020202030204" pitchFamily="34" charset="0"/>
              </a:rPr>
              <a:t>Administrer</a:t>
            </a:r>
          </a:p>
          <a:p>
            <a:pPr lvl="0" algn="r"/>
            <a:r>
              <a:rPr lang="fr-FR" sz="1400" b="1" dirty="0">
                <a:solidFill>
                  <a:schemeClr val="accent6">
                    <a:lumMod val="75000"/>
                  </a:schemeClr>
                </a:solidFill>
                <a:latin typeface="Arial Narrow" panose="020B0606020202030204" pitchFamily="34" charset="0"/>
              </a:rPr>
              <a:t> le personnel</a:t>
            </a:r>
            <a:endParaRPr lang="fr-FR" sz="1400" dirty="0">
              <a:solidFill>
                <a:schemeClr val="accent6">
                  <a:lumMod val="75000"/>
                </a:schemeClr>
              </a:solidFill>
              <a:latin typeface="Arial Narrow" panose="020B0606020202030204" pitchFamily="34" charset="0"/>
            </a:endParaRPr>
          </a:p>
        </p:txBody>
      </p:sp>
      <p:sp>
        <p:nvSpPr>
          <p:cNvPr id="9" name="ZoneTexte 8">
            <a:extLst>
              <a:ext uri="{FF2B5EF4-FFF2-40B4-BE49-F238E27FC236}">
                <a16:creationId xmlns:a16="http://schemas.microsoft.com/office/drawing/2014/main" id="{2962310A-2445-4F97-BA73-52DF73602CDF}"/>
              </a:ext>
            </a:extLst>
          </p:cNvPr>
          <p:cNvSpPr txBox="1"/>
          <p:nvPr/>
        </p:nvSpPr>
        <p:spPr>
          <a:xfrm>
            <a:off x="1486080" y="1068138"/>
            <a:ext cx="2927648" cy="738664"/>
          </a:xfrm>
          <a:prstGeom prst="rect">
            <a:avLst/>
          </a:prstGeom>
          <a:noFill/>
        </p:spPr>
        <p:txBody>
          <a:bodyPr wrap="square" rtlCol="0">
            <a:spAutoFit/>
          </a:bodyPr>
          <a:lstStyle/>
          <a:p>
            <a:pPr lvl="0" algn="ctr"/>
            <a:r>
              <a:rPr lang="fr-FR" sz="1400" b="1" dirty="0">
                <a:solidFill>
                  <a:schemeClr val="accent1"/>
                </a:solidFill>
                <a:latin typeface="Arial Narrow" panose="020B0606020202030204" pitchFamily="34" charset="0"/>
              </a:rPr>
              <a:t>Bloc 1</a:t>
            </a:r>
          </a:p>
          <a:p>
            <a:pPr lvl="0" algn="ctr"/>
            <a:r>
              <a:rPr lang="fr-FR" sz="1400" b="1" dirty="0">
                <a:solidFill>
                  <a:schemeClr val="accent1"/>
                </a:solidFill>
                <a:latin typeface="Arial Narrow" panose="020B0606020202030204" pitchFamily="34" charset="0"/>
              </a:rPr>
              <a:t>Gérer des relations avec les clients,</a:t>
            </a:r>
          </a:p>
          <a:p>
            <a:pPr lvl="0" algn="ctr"/>
            <a:r>
              <a:rPr lang="fr-FR" sz="1400" b="1" dirty="0">
                <a:solidFill>
                  <a:schemeClr val="accent1"/>
                </a:solidFill>
                <a:latin typeface="Arial Narrow" panose="020B0606020202030204" pitchFamily="34" charset="0"/>
              </a:rPr>
              <a:t> les usagers et les adhérents</a:t>
            </a:r>
            <a:endParaRPr lang="fr-FR" sz="1400" dirty="0">
              <a:solidFill>
                <a:schemeClr val="accent1"/>
              </a:solidFill>
              <a:latin typeface="Arial Narrow" panose="020B0606020202030204" pitchFamily="34" charset="0"/>
            </a:endParaRPr>
          </a:p>
        </p:txBody>
      </p:sp>
      <p:grpSp>
        <p:nvGrpSpPr>
          <p:cNvPr id="22" name="Groupe 21"/>
          <p:cNvGrpSpPr/>
          <p:nvPr/>
        </p:nvGrpSpPr>
        <p:grpSpPr>
          <a:xfrm>
            <a:off x="2015273" y="1835309"/>
            <a:ext cx="2232072" cy="1282261"/>
            <a:chOff x="1703600" y="1764865"/>
            <a:chExt cx="2232072" cy="1282261"/>
          </a:xfrm>
        </p:grpSpPr>
        <p:grpSp>
          <p:nvGrpSpPr>
            <p:cNvPr id="11" name="Groupe 10"/>
            <p:cNvGrpSpPr/>
            <p:nvPr/>
          </p:nvGrpSpPr>
          <p:grpSpPr>
            <a:xfrm>
              <a:off x="2423636" y="1764865"/>
              <a:ext cx="792000" cy="798739"/>
              <a:chOff x="5270500" y="1974215"/>
              <a:chExt cx="792000" cy="798739"/>
            </a:xfrm>
          </p:grpSpPr>
          <p:sp>
            <p:nvSpPr>
              <p:cNvPr id="19" name="Ellipse 18"/>
              <p:cNvSpPr/>
              <p:nvPr/>
            </p:nvSpPr>
            <p:spPr>
              <a:xfrm>
                <a:off x="5270500" y="1980954"/>
                <a:ext cx="792000" cy="792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20" name="Graphique 6" descr="Salle de conseil">
                <a:extLst>
                  <a:ext uri="{FF2B5EF4-FFF2-40B4-BE49-F238E27FC236}">
                    <a16:creationId xmlns:a16="http://schemas.microsoft.com/office/drawing/2014/main" id="{18728E59-4661-46B0-84AA-F4BA0FDF4BA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42500" y="1974215"/>
                <a:ext cx="720000" cy="720000"/>
              </a:xfrm>
              <a:prstGeom prst="rect">
                <a:avLst/>
              </a:prstGeom>
            </p:spPr>
          </p:pic>
        </p:grpSp>
        <p:grpSp>
          <p:nvGrpSpPr>
            <p:cNvPr id="21" name="Groupe 20"/>
            <p:cNvGrpSpPr/>
            <p:nvPr/>
          </p:nvGrpSpPr>
          <p:grpSpPr>
            <a:xfrm>
              <a:off x="1703600" y="2255126"/>
              <a:ext cx="2232072" cy="792000"/>
              <a:chOff x="1703600" y="2255126"/>
              <a:chExt cx="2232072" cy="792000"/>
            </a:xfrm>
          </p:grpSpPr>
          <p:grpSp>
            <p:nvGrpSpPr>
              <p:cNvPr id="13" name="Groupe 12"/>
              <p:cNvGrpSpPr/>
              <p:nvPr/>
            </p:nvGrpSpPr>
            <p:grpSpPr>
              <a:xfrm>
                <a:off x="3143672" y="2255126"/>
                <a:ext cx="792000" cy="792000"/>
                <a:chOff x="6227391" y="3854933"/>
                <a:chExt cx="792000" cy="792000"/>
              </a:xfrm>
            </p:grpSpPr>
            <p:sp>
              <p:nvSpPr>
                <p:cNvPr id="17" name="Ellipse 16"/>
                <p:cNvSpPr/>
                <p:nvPr/>
              </p:nvSpPr>
              <p:spPr>
                <a:xfrm>
                  <a:off x="6227391" y="3854933"/>
                  <a:ext cx="792000" cy="792000"/>
                </a:xfrm>
                <a:prstGeom prst="ellipse">
                  <a:avLst/>
                </a:prstGeom>
                <a:solidFill>
                  <a:schemeClr val="accent6">
                    <a:lumMod val="75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6"/>
                    </a:solidFill>
                  </a:endParaRPr>
                </a:p>
              </p:txBody>
            </p:sp>
            <p:pic>
              <p:nvPicPr>
                <p:cNvPr id="18" name="Graphique 10" descr="Group of People">
                  <a:extLst>
                    <a:ext uri="{FF2B5EF4-FFF2-40B4-BE49-F238E27FC236}">
                      <a16:creationId xmlns:a16="http://schemas.microsoft.com/office/drawing/2014/main" id="{6CB65073-C89E-4BC1-A9C5-90196364258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63391" y="3880130"/>
                  <a:ext cx="720000" cy="720000"/>
                </a:xfrm>
                <a:prstGeom prst="rect">
                  <a:avLst/>
                </a:prstGeom>
              </p:spPr>
            </p:pic>
          </p:grpSp>
          <p:grpSp>
            <p:nvGrpSpPr>
              <p:cNvPr id="14" name="Groupe 13"/>
              <p:cNvGrpSpPr/>
              <p:nvPr/>
            </p:nvGrpSpPr>
            <p:grpSpPr>
              <a:xfrm>
                <a:off x="1703600" y="2255126"/>
                <a:ext cx="792000" cy="792000"/>
                <a:chOff x="3968920" y="3744553"/>
                <a:chExt cx="792000" cy="792000"/>
              </a:xfrm>
            </p:grpSpPr>
            <p:sp>
              <p:nvSpPr>
                <p:cNvPr id="15" name="Ellipse 14"/>
                <p:cNvSpPr/>
                <p:nvPr/>
              </p:nvSpPr>
              <p:spPr>
                <a:xfrm>
                  <a:off x="3968920" y="3744553"/>
                  <a:ext cx="792000" cy="792000"/>
                </a:xfrm>
                <a:prstGeom prst="ellipse">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3"/>
                    </a:solidFill>
                  </a:endParaRPr>
                </a:p>
              </p:txBody>
            </p:sp>
            <p:pic>
              <p:nvPicPr>
                <p:cNvPr id="16" name="Graphique 11" descr="Tendance à la hausse">
                  <a:extLst>
                    <a:ext uri="{FF2B5EF4-FFF2-40B4-BE49-F238E27FC236}">
                      <a16:creationId xmlns:a16="http://schemas.microsoft.com/office/drawing/2014/main" id="{F9F5E196-2482-4DC1-BF75-2064CA30609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16142" y="3783309"/>
                  <a:ext cx="720000" cy="720000"/>
                </a:xfrm>
                <a:prstGeom prst="rect">
                  <a:avLst/>
                </a:prstGeom>
              </p:spPr>
            </p:pic>
          </p:grpSp>
        </p:grpSp>
      </p:grpSp>
      <p:sp>
        <p:nvSpPr>
          <p:cNvPr id="24" name="ZoneTexte 23"/>
          <p:cNvSpPr txBox="1"/>
          <p:nvPr/>
        </p:nvSpPr>
        <p:spPr>
          <a:xfrm>
            <a:off x="7824192" y="2285486"/>
            <a:ext cx="4535098" cy="646331"/>
          </a:xfrm>
          <a:prstGeom prst="rect">
            <a:avLst/>
          </a:prstGeom>
          <a:noFill/>
        </p:spPr>
        <p:txBody>
          <a:bodyPr wrap="square" rtlCol="0">
            <a:spAutoFit/>
          </a:bodyPr>
          <a:lstStyle/>
          <a:p>
            <a:r>
              <a:rPr lang="fr-FR" dirty="0">
                <a:solidFill>
                  <a:schemeClr val="tx1">
                    <a:lumMod val="75000"/>
                    <a:lumOff val="25000"/>
                  </a:schemeClr>
                </a:solidFill>
                <a:latin typeface="Arial Narrow" panose="020B0606020202030204" pitchFamily="34" charset="0"/>
              </a:rPr>
              <a:t>Un travail en binôme autour de la construction </a:t>
            </a:r>
          </a:p>
          <a:p>
            <a:r>
              <a:rPr lang="fr-FR" dirty="0">
                <a:solidFill>
                  <a:schemeClr val="tx1">
                    <a:lumMod val="75000"/>
                    <a:lumOff val="25000"/>
                  </a:schemeClr>
                </a:solidFill>
                <a:latin typeface="Arial Narrow" panose="020B0606020202030204" pitchFamily="34" charset="0"/>
              </a:rPr>
              <a:t>d’une progression pédagogique spiralaire</a:t>
            </a:r>
          </a:p>
        </p:txBody>
      </p:sp>
      <p:sp>
        <p:nvSpPr>
          <p:cNvPr id="27" name="ZoneTexte 26"/>
          <p:cNvSpPr txBox="1"/>
          <p:nvPr/>
        </p:nvSpPr>
        <p:spPr>
          <a:xfrm>
            <a:off x="6023992" y="1533139"/>
            <a:ext cx="3430921" cy="646331"/>
          </a:xfrm>
          <a:prstGeom prst="rect">
            <a:avLst/>
          </a:prstGeom>
          <a:noFill/>
        </p:spPr>
        <p:txBody>
          <a:bodyPr wrap="square" rtlCol="0">
            <a:spAutoFit/>
          </a:bodyPr>
          <a:lstStyle/>
          <a:p>
            <a:r>
              <a:rPr lang="fr-FR" dirty="0">
                <a:solidFill>
                  <a:schemeClr val="tx1">
                    <a:lumMod val="75000"/>
                    <a:lumOff val="25000"/>
                  </a:schemeClr>
                </a:solidFill>
                <a:latin typeface="Arial Narrow" panose="020B0606020202030204" pitchFamily="34" charset="0"/>
              </a:rPr>
              <a:t>pas de pôle comptable</a:t>
            </a:r>
          </a:p>
          <a:p>
            <a:r>
              <a:rPr lang="fr-FR" dirty="0">
                <a:solidFill>
                  <a:schemeClr val="tx1">
                    <a:lumMod val="75000"/>
                    <a:lumOff val="25000"/>
                  </a:schemeClr>
                </a:solidFill>
                <a:latin typeface="Arial Narrow" panose="020B0606020202030204" pitchFamily="34" charset="0"/>
              </a:rPr>
              <a:t>pas de professeur de pôle comptable</a:t>
            </a:r>
          </a:p>
        </p:txBody>
      </p:sp>
      <p:sp>
        <p:nvSpPr>
          <p:cNvPr id="28" name="Rectangle à coins arrondis 27"/>
          <p:cNvSpPr/>
          <p:nvPr/>
        </p:nvSpPr>
        <p:spPr>
          <a:xfrm>
            <a:off x="2876051" y="3698192"/>
            <a:ext cx="8349447" cy="2558388"/>
          </a:xfrm>
          <a:prstGeom prst="roundRect">
            <a:avLst/>
          </a:prstGeom>
          <a:noFill/>
          <a:ln w="28575" cap="flat" cmpd="sng" algn="ctr">
            <a:solidFill>
              <a:srgbClr val="E74F25"/>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fr-FR" b="1" dirty="0">
                <a:solidFill>
                  <a:srgbClr val="E74F25"/>
                </a:solidFill>
              </a:rPr>
              <a:t>Mobiliser systématiquement le système d’information (PGI) de l’organisation dans les apprentissages des fonctions comptables pour amener l’élève à :</a:t>
            </a:r>
          </a:p>
          <a:p>
            <a:pPr marL="285750" indent="-285750">
              <a:buFontTx/>
              <a:buChar char="-"/>
            </a:pPr>
            <a:r>
              <a:rPr lang="fr-FR" dirty="0">
                <a:solidFill>
                  <a:schemeClr val="tx1">
                    <a:lumMod val="65000"/>
                    <a:lumOff val="35000"/>
                  </a:schemeClr>
                </a:solidFill>
              </a:rPr>
              <a:t>se situer dans un enchainement « d’actions » de gestion</a:t>
            </a:r>
          </a:p>
          <a:p>
            <a:pPr marL="285750" indent="-285750">
              <a:buFontTx/>
              <a:buChar char="-"/>
            </a:pPr>
            <a:r>
              <a:rPr lang="fr-FR" dirty="0">
                <a:solidFill>
                  <a:schemeClr val="tx1">
                    <a:lumMod val="65000"/>
                    <a:lumOff val="35000"/>
                  </a:schemeClr>
                </a:solidFill>
              </a:rPr>
              <a:t>se situer par rapport à une chaîne de document</a:t>
            </a:r>
          </a:p>
          <a:p>
            <a:pPr marL="285750" indent="-285750">
              <a:buFontTx/>
              <a:buChar char="-"/>
            </a:pPr>
            <a:r>
              <a:rPr lang="fr-FR" dirty="0">
                <a:solidFill>
                  <a:schemeClr val="tx1">
                    <a:lumMod val="65000"/>
                    <a:lumOff val="35000"/>
                  </a:schemeClr>
                </a:solidFill>
              </a:rPr>
              <a:t>repérer des anomalies, des erreurs comptables</a:t>
            </a:r>
          </a:p>
          <a:p>
            <a:pPr marL="285750" indent="-285750">
              <a:buFontTx/>
              <a:buChar char="-"/>
            </a:pPr>
            <a:r>
              <a:rPr lang="fr-FR" dirty="0">
                <a:solidFill>
                  <a:schemeClr val="tx1">
                    <a:lumMod val="65000"/>
                    <a:lumOff val="35000"/>
                  </a:schemeClr>
                </a:solidFill>
              </a:rPr>
              <a:t>rendre compte de ces constats</a:t>
            </a:r>
          </a:p>
          <a:p>
            <a:pPr marL="285750" indent="-285750">
              <a:buFontTx/>
              <a:buChar char="-"/>
            </a:pPr>
            <a:r>
              <a:rPr lang="fr-FR" dirty="0">
                <a:solidFill>
                  <a:schemeClr val="tx1">
                    <a:lumMod val="65000"/>
                    <a:lumOff val="35000"/>
                  </a:schemeClr>
                </a:solidFill>
              </a:rPr>
              <a:t>corriger les anomalies, les erreurs lorsqu’elles relèvent de son champ de compétences</a:t>
            </a:r>
          </a:p>
        </p:txBody>
      </p:sp>
      <p:sp>
        <p:nvSpPr>
          <p:cNvPr id="30" name="Virage 29"/>
          <p:cNvSpPr/>
          <p:nvPr/>
        </p:nvSpPr>
        <p:spPr>
          <a:xfrm flipV="1">
            <a:off x="6740932" y="2300230"/>
            <a:ext cx="1083260" cy="383121"/>
          </a:xfrm>
          <a:prstGeom prst="bentArrow">
            <a:avLst>
              <a:gd name="adj1" fmla="val 35531"/>
              <a:gd name="adj2" fmla="val 25000"/>
              <a:gd name="adj3" fmla="val 25000"/>
              <a:gd name="adj4" fmla="val 43750"/>
            </a:avLst>
          </a:prstGeom>
          <a:solidFill>
            <a:schemeClr val="accent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solidFill>
                <a:srgbClr val="FF0066"/>
              </a:solidFill>
            </a:endParaRPr>
          </a:p>
        </p:txBody>
      </p:sp>
      <p:sp>
        <p:nvSpPr>
          <p:cNvPr id="31" name="Rectangle à coins arrondis 30"/>
          <p:cNvSpPr/>
          <p:nvPr/>
        </p:nvSpPr>
        <p:spPr>
          <a:xfrm>
            <a:off x="5735960" y="1354852"/>
            <a:ext cx="6192688" cy="1832968"/>
          </a:xfrm>
          <a:prstGeom prst="roundRect">
            <a:avLst/>
          </a:prstGeom>
          <a:noFill/>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190347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4449" y="127900"/>
            <a:ext cx="10356088" cy="861774"/>
          </a:xfrm>
        </p:spPr>
        <p:txBody>
          <a:bodyPr/>
          <a:lstStyle/>
          <a:p>
            <a:r>
              <a:rPr lang="fr-FR" dirty="0"/>
              <a:t>La famille de métier gestion administrative, du transport et de la logistique</a:t>
            </a:r>
          </a:p>
        </p:txBody>
      </p:sp>
      <p:sp>
        <p:nvSpPr>
          <p:cNvPr id="4" name="Rectangle 3"/>
          <p:cNvSpPr/>
          <p:nvPr/>
        </p:nvSpPr>
        <p:spPr>
          <a:xfrm>
            <a:off x="564448" y="1907256"/>
            <a:ext cx="5400000" cy="3312597"/>
          </a:xfrm>
          <a:prstGeom prst="rect">
            <a:avLst/>
          </a:prstGeom>
          <a:ln w="28575">
            <a:solidFill>
              <a:schemeClr val="accent3"/>
            </a:solidFill>
            <a:prstDash val="dash"/>
          </a:ln>
        </p:spPr>
        <p:txBody>
          <a:bodyPr wrap="square" lIns="144000" tIns="144000" rIns="144000" bIns="180000">
            <a:spAutoFit/>
          </a:bodyPr>
          <a:lstStyle/>
          <a:p>
            <a:pPr algn="just"/>
            <a:r>
              <a:rPr lang="fr-FR" sz="2000" b="1" dirty="0">
                <a:solidFill>
                  <a:schemeClr val="accent3">
                    <a:lumMod val="75000"/>
                  </a:schemeClr>
                </a:solidFill>
                <a:latin typeface="Arial Narrow" panose="020B0606020202030204" pitchFamily="34" charset="0"/>
              </a:rPr>
              <a:t>FAIRE FAMILLE PAR LES ACTIVITÉS ET LES COMPÉTENCES : </a:t>
            </a:r>
            <a:r>
              <a:rPr lang="fr-FR" sz="2000" b="1" i="1" dirty="0">
                <a:solidFill>
                  <a:schemeClr val="accent3">
                    <a:lumMod val="75000"/>
                  </a:schemeClr>
                </a:solidFill>
                <a:latin typeface="Arial Narrow" panose="020B0606020202030204" pitchFamily="34" charset="0"/>
              </a:rPr>
              <a:t>développer des compétences communes et transférables aux différents métiers d’une fami</a:t>
            </a:r>
            <a:r>
              <a:rPr lang="fr-FR" sz="2000" b="1" dirty="0">
                <a:solidFill>
                  <a:schemeClr val="accent3">
                    <a:lumMod val="75000"/>
                  </a:schemeClr>
                </a:solidFill>
                <a:latin typeface="Arial Narrow" panose="020B0606020202030204" pitchFamily="34" charset="0"/>
              </a:rPr>
              <a:t>lle</a:t>
            </a:r>
          </a:p>
          <a:p>
            <a:pPr algn="just"/>
            <a:endParaRPr lang="fr-FR" dirty="0">
              <a:latin typeface="+mn-lt"/>
            </a:endParaRPr>
          </a:p>
          <a:p>
            <a:pPr algn="just"/>
            <a:r>
              <a:rPr lang="fr-FR" sz="1600" b="1" dirty="0">
                <a:solidFill>
                  <a:schemeClr val="accent3">
                    <a:lumMod val="75000"/>
                  </a:schemeClr>
                </a:solidFill>
                <a:latin typeface="+mn-lt"/>
              </a:rPr>
              <a:t>1- </a:t>
            </a:r>
            <a:r>
              <a:rPr lang="fr-FR" sz="1600" dirty="0">
                <a:solidFill>
                  <a:schemeClr val="tx1">
                    <a:lumMod val="65000"/>
                    <a:lumOff val="35000"/>
                  </a:schemeClr>
                </a:solidFill>
                <a:latin typeface="+mn-lt"/>
              </a:rPr>
              <a:t>Gérer des relations interpersonnelles</a:t>
            </a:r>
          </a:p>
          <a:p>
            <a:pPr algn="just"/>
            <a:r>
              <a:rPr lang="fr-FR" sz="1600" b="1" dirty="0">
                <a:solidFill>
                  <a:schemeClr val="accent3">
                    <a:lumMod val="75000"/>
                  </a:schemeClr>
                </a:solidFill>
                <a:latin typeface="+mn-lt"/>
              </a:rPr>
              <a:t>2- </a:t>
            </a:r>
            <a:r>
              <a:rPr lang="fr-FR" sz="1600" dirty="0">
                <a:solidFill>
                  <a:schemeClr val="tx1">
                    <a:lumMod val="65000"/>
                    <a:lumOff val="35000"/>
                  </a:schemeClr>
                </a:solidFill>
                <a:latin typeface="+mn-lt"/>
              </a:rPr>
              <a:t>Organiser et planifier l’activité</a:t>
            </a:r>
          </a:p>
          <a:p>
            <a:pPr algn="just"/>
            <a:r>
              <a:rPr lang="fr-FR" sz="1600" b="1" dirty="0">
                <a:solidFill>
                  <a:schemeClr val="accent3">
                    <a:lumMod val="75000"/>
                  </a:schemeClr>
                </a:solidFill>
                <a:latin typeface="+mn-lt"/>
              </a:rPr>
              <a:t>3-</a:t>
            </a:r>
            <a:r>
              <a:rPr lang="fr-FR" sz="1600" dirty="0">
                <a:solidFill>
                  <a:schemeClr val="tx1">
                    <a:lumMod val="65000"/>
                    <a:lumOff val="35000"/>
                  </a:schemeClr>
                </a:solidFill>
                <a:latin typeface="+mn-lt"/>
              </a:rPr>
              <a:t> Mettre en œuvre et contrôler les processus administratifs</a:t>
            </a:r>
          </a:p>
          <a:p>
            <a:pPr algn="just"/>
            <a:r>
              <a:rPr lang="fr-FR" sz="1600" b="1" dirty="0">
                <a:solidFill>
                  <a:schemeClr val="accent3">
                    <a:lumMod val="75000"/>
                  </a:schemeClr>
                </a:solidFill>
                <a:latin typeface="+mn-lt"/>
              </a:rPr>
              <a:t>4- </a:t>
            </a:r>
            <a:r>
              <a:rPr lang="fr-FR" sz="1600" dirty="0">
                <a:solidFill>
                  <a:schemeClr val="tx1">
                    <a:lumMod val="65000"/>
                    <a:lumOff val="35000"/>
                  </a:schemeClr>
                </a:solidFill>
                <a:latin typeface="+mn-lt"/>
              </a:rPr>
              <a:t>Traiter les flux physiques en relation avec les données de gestion</a:t>
            </a:r>
          </a:p>
          <a:p>
            <a:pPr algn="just"/>
            <a:r>
              <a:rPr lang="fr-FR" sz="1600" b="1" dirty="0">
                <a:solidFill>
                  <a:schemeClr val="accent3">
                    <a:lumMod val="75000"/>
                  </a:schemeClr>
                </a:solidFill>
                <a:latin typeface="+mn-lt"/>
              </a:rPr>
              <a:t>5-</a:t>
            </a:r>
            <a:r>
              <a:rPr lang="fr-FR" sz="1600" dirty="0">
                <a:solidFill>
                  <a:schemeClr val="tx1">
                    <a:lumMod val="65000"/>
                    <a:lumOff val="35000"/>
                  </a:schemeClr>
                </a:solidFill>
                <a:latin typeface="+mn-lt"/>
              </a:rPr>
              <a:t> Assurer le respect de la réglementation, des normes et traiter des dysfonctionnements</a:t>
            </a:r>
          </a:p>
        </p:txBody>
      </p:sp>
      <p:sp>
        <p:nvSpPr>
          <p:cNvPr id="10" name="ZoneTexte 9"/>
          <p:cNvSpPr txBox="1"/>
          <p:nvPr/>
        </p:nvSpPr>
        <p:spPr>
          <a:xfrm>
            <a:off x="4007768" y="5013176"/>
            <a:ext cx="184731" cy="369332"/>
          </a:xfrm>
          <a:prstGeom prst="rect">
            <a:avLst/>
          </a:prstGeom>
          <a:noFill/>
        </p:spPr>
        <p:txBody>
          <a:bodyPr wrap="none" rtlCol="0">
            <a:spAutoFit/>
          </a:bodyPr>
          <a:lstStyle/>
          <a:p>
            <a:endParaRPr lang="fr-FR" dirty="0">
              <a:solidFill>
                <a:schemeClr val="tx2"/>
              </a:solidFill>
            </a:endParaRPr>
          </a:p>
        </p:txBody>
      </p:sp>
      <p:sp>
        <p:nvSpPr>
          <p:cNvPr id="11" name="Rectangle 10"/>
          <p:cNvSpPr/>
          <p:nvPr/>
        </p:nvSpPr>
        <p:spPr>
          <a:xfrm>
            <a:off x="1775520" y="5898188"/>
            <a:ext cx="7056784" cy="461665"/>
          </a:xfrm>
          <a:prstGeom prst="rect">
            <a:avLst/>
          </a:prstGeom>
        </p:spPr>
        <p:txBody>
          <a:bodyPr wrap="square">
            <a:spAutoFit/>
          </a:bodyPr>
          <a:lstStyle/>
          <a:p>
            <a:r>
              <a:rPr lang="fr-FR" sz="1200" dirty="0">
                <a:solidFill>
                  <a:schemeClr val="tx2"/>
                </a:solidFill>
                <a:latin typeface="+mn-lt"/>
              </a:rPr>
              <a:t>Le tableau des compétences communes gestion administrative, du transports et de la logistique nouveau bac pro AGORA </a:t>
            </a:r>
          </a:p>
          <a:p>
            <a:r>
              <a:rPr lang="fr-FR" sz="1200" dirty="0">
                <a:solidFill>
                  <a:schemeClr val="tx2"/>
                </a:solidFill>
                <a:latin typeface="+mn-lt"/>
              </a:rPr>
              <a:t>et nouveau bac pro OTM (Organisation du Transport de Marchandises) sera disponible prochainement</a:t>
            </a:r>
          </a:p>
        </p:txBody>
      </p:sp>
      <p:pic>
        <p:nvPicPr>
          <p:cNvPr id="17" name="Image 16"/>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266153" y="1204256"/>
            <a:ext cx="1566151" cy="1566151"/>
          </a:xfrm>
          <a:prstGeom prst="rect">
            <a:avLst/>
          </a:prstGeom>
        </p:spPr>
      </p:pic>
      <p:grpSp>
        <p:nvGrpSpPr>
          <p:cNvPr id="22" name="Groupe 21"/>
          <p:cNvGrpSpPr/>
          <p:nvPr/>
        </p:nvGrpSpPr>
        <p:grpSpPr>
          <a:xfrm>
            <a:off x="8910761" y="1185700"/>
            <a:ext cx="1980000" cy="1980000"/>
            <a:chOff x="9192344" y="1327161"/>
            <a:chExt cx="1980000" cy="1980000"/>
          </a:xfrm>
        </p:grpSpPr>
        <p:sp>
          <p:nvSpPr>
            <p:cNvPr id="18" name="Ellipse 17"/>
            <p:cNvSpPr/>
            <p:nvPr/>
          </p:nvSpPr>
          <p:spPr>
            <a:xfrm>
              <a:off x="9192344" y="1327161"/>
              <a:ext cx="1980000" cy="1980000"/>
            </a:xfrm>
            <a:prstGeom prst="ellipse">
              <a:avLst/>
            </a:prstGeom>
            <a:noFill/>
            <a:ln w="38100"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19" name="ZoneTexte 18"/>
            <p:cNvSpPr txBox="1"/>
            <p:nvPr/>
          </p:nvSpPr>
          <p:spPr>
            <a:xfrm>
              <a:off x="9192344" y="1670362"/>
              <a:ext cx="1944216" cy="1384995"/>
            </a:xfrm>
            <a:prstGeom prst="rect">
              <a:avLst/>
            </a:prstGeom>
            <a:noFill/>
          </p:spPr>
          <p:txBody>
            <a:bodyPr wrap="square" rtlCol="0">
              <a:spAutoFit/>
            </a:bodyPr>
            <a:lstStyle/>
            <a:p>
              <a:pPr algn="ctr"/>
              <a:r>
                <a:rPr lang="fr-FR" sz="1400" b="1" i="1" dirty="0">
                  <a:solidFill>
                    <a:schemeClr val="accent3">
                      <a:lumMod val="75000"/>
                    </a:schemeClr>
                  </a:solidFill>
                  <a:latin typeface="Arial Narrow" panose="020B0606020202030204" pitchFamily="34" charset="0"/>
                  <a:cs typeface="Calibri" panose="020F0502020204030204" pitchFamily="34" charset="0"/>
                </a:rPr>
                <a:t>Acquérir </a:t>
              </a:r>
            </a:p>
            <a:p>
              <a:pPr algn="ctr"/>
              <a:r>
                <a:rPr lang="fr-FR" sz="1400" b="1" i="1" dirty="0">
                  <a:solidFill>
                    <a:schemeClr val="accent3">
                      <a:lumMod val="75000"/>
                    </a:schemeClr>
                  </a:solidFill>
                  <a:latin typeface="Arial Narrow" panose="020B0606020202030204" pitchFamily="34" charset="0"/>
                  <a:cs typeface="Calibri" panose="020F0502020204030204" pitchFamily="34" charset="0"/>
                </a:rPr>
                <a:t>des compétences professionnelles communes aux spécialités qui la constituent</a:t>
              </a:r>
              <a:endParaRPr lang="fr-FR" sz="1400" b="1" dirty="0">
                <a:solidFill>
                  <a:schemeClr val="accent3">
                    <a:lumMod val="75000"/>
                  </a:schemeClr>
                </a:solidFill>
              </a:endParaRPr>
            </a:p>
          </p:txBody>
        </p:sp>
      </p:grpSp>
      <p:grpSp>
        <p:nvGrpSpPr>
          <p:cNvPr id="23" name="Groupe 22"/>
          <p:cNvGrpSpPr/>
          <p:nvPr/>
        </p:nvGrpSpPr>
        <p:grpSpPr>
          <a:xfrm>
            <a:off x="6359592" y="2706326"/>
            <a:ext cx="2520000" cy="2520000"/>
            <a:chOff x="6359592" y="2706326"/>
            <a:chExt cx="2520000" cy="2520000"/>
          </a:xfrm>
        </p:grpSpPr>
        <p:sp>
          <p:nvSpPr>
            <p:cNvPr id="20" name="Ellipse 19"/>
            <p:cNvSpPr/>
            <p:nvPr/>
          </p:nvSpPr>
          <p:spPr>
            <a:xfrm>
              <a:off x="6359592" y="2706326"/>
              <a:ext cx="2520000" cy="2520000"/>
            </a:xfrm>
            <a:prstGeom prst="ellipse">
              <a:avLst/>
            </a:prstGeom>
            <a:noFill/>
            <a:ln w="38100"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21" name="ZoneTexte 20"/>
            <p:cNvSpPr txBox="1"/>
            <p:nvPr/>
          </p:nvSpPr>
          <p:spPr>
            <a:xfrm>
              <a:off x="6482182" y="3058385"/>
              <a:ext cx="2274820" cy="1815882"/>
            </a:xfrm>
            <a:prstGeom prst="rect">
              <a:avLst/>
            </a:prstGeom>
            <a:noFill/>
          </p:spPr>
          <p:txBody>
            <a:bodyPr wrap="square" rtlCol="0">
              <a:spAutoFit/>
            </a:bodyPr>
            <a:lstStyle/>
            <a:p>
              <a:pPr algn="ctr"/>
              <a:r>
                <a:rPr lang="fr-FR" sz="1400" b="1" i="1" dirty="0">
                  <a:solidFill>
                    <a:schemeClr val="accent3">
                      <a:lumMod val="75000"/>
                    </a:schemeClr>
                  </a:solidFill>
                  <a:latin typeface="Arial Narrow" panose="020B0606020202030204" pitchFamily="34" charset="0"/>
                  <a:cs typeface="Calibri" panose="020F0502020204030204" pitchFamily="34" charset="0"/>
                </a:rPr>
                <a:t>Mieux appréhender les conséquences de son activité professionnelle sur celle des métiers connexes et mieux dialoguer avec les différents interlocuteurs rencontrés dans l’exercice de son activité professionnelle</a:t>
              </a:r>
              <a:endParaRPr lang="fr-FR" sz="1400" b="1" dirty="0">
                <a:solidFill>
                  <a:schemeClr val="accent3">
                    <a:lumMod val="75000"/>
                  </a:schemeClr>
                </a:solidFill>
              </a:endParaRPr>
            </a:p>
          </p:txBody>
        </p:sp>
      </p:grpSp>
      <p:grpSp>
        <p:nvGrpSpPr>
          <p:cNvPr id="24" name="Groupe 23"/>
          <p:cNvGrpSpPr/>
          <p:nvPr/>
        </p:nvGrpSpPr>
        <p:grpSpPr>
          <a:xfrm>
            <a:off x="9090761" y="3505568"/>
            <a:ext cx="1620000" cy="1620000"/>
            <a:chOff x="9192344" y="1327161"/>
            <a:chExt cx="1620000" cy="1620000"/>
          </a:xfrm>
        </p:grpSpPr>
        <p:sp>
          <p:nvSpPr>
            <p:cNvPr id="25" name="Ellipse 24"/>
            <p:cNvSpPr/>
            <p:nvPr/>
          </p:nvSpPr>
          <p:spPr>
            <a:xfrm>
              <a:off x="9192344" y="1327161"/>
              <a:ext cx="1620000" cy="1620000"/>
            </a:xfrm>
            <a:prstGeom prst="ellipse">
              <a:avLst/>
            </a:prstGeom>
            <a:noFill/>
            <a:ln w="38100"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26" name="ZoneTexte 25"/>
            <p:cNvSpPr txBox="1"/>
            <p:nvPr/>
          </p:nvSpPr>
          <p:spPr>
            <a:xfrm>
              <a:off x="9255195" y="1552386"/>
              <a:ext cx="1494298" cy="1169551"/>
            </a:xfrm>
            <a:prstGeom prst="rect">
              <a:avLst/>
            </a:prstGeom>
            <a:noFill/>
          </p:spPr>
          <p:txBody>
            <a:bodyPr wrap="square" rtlCol="0">
              <a:spAutoFit/>
            </a:bodyPr>
            <a:lstStyle/>
            <a:p>
              <a:pPr algn="ctr"/>
              <a:r>
                <a:rPr lang="fr-FR" sz="1400" b="1" i="1" dirty="0">
                  <a:solidFill>
                    <a:schemeClr val="accent3">
                      <a:lumMod val="75000"/>
                    </a:schemeClr>
                  </a:solidFill>
                  <a:latin typeface="Arial Narrow" panose="020B0606020202030204" pitchFamily="34" charset="0"/>
                  <a:cs typeface="Calibri" panose="020F0502020204030204" pitchFamily="34" charset="0"/>
                </a:rPr>
                <a:t>En formation, articuler les différentes spécialités entre elles</a:t>
              </a:r>
              <a:endParaRPr lang="fr-FR" sz="1400" b="1" dirty="0">
                <a:solidFill>
                  <a:schemeClr val="accent3">
                    <a:lumMod val="75000"/>
                  </a:schemeClr>
                </a:solidFill>
              </a:endParaRPr>
            </a:p>
          </p:txBody>
        </p:sp>
      </p:grpSp>
    </p:spTree>
    <p:extLst>
      <p:ext uri="{BB962C8B-B14F-4D97-AF65-F5344CB8AC3E}">
        <p14:creationId xmlns:p14="http://schemas.microsoft.com/office/powerpoint/2010/main" val="79537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a:t>Les modalités pédagogiques</a:t>
            </a:r>
          </a:p>
        </p:txBody>
      </p:sp>
      <p:pic>
        <p:nvPicPr>
          <p:cNvPr id="3" name="Image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19145" y="3284984"/>
            <a:ext cx="2143125" cy="2143125"/>
          </a:xfrm>
          <a:prstGeom prst="rect">
            <a:avLst/>
          </a:prstGeom>
        </p:spPr>
      </p:pic>
    </p:spTree>
    <p:extLst>
      <p:ext uri="{BB962C8B-B14F-4D97-AF65-F5344CB8AC3E}">
        <p14:creationId xmlns:p14="http://schemas.microsoft.com/office/powerpoint/2010/main" val="79221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44076" y="620688"/>
            <a:ext cx="8333316" cy="430887"/>
          </a:xfrm>
        </p:spPr>
        <p:txBody>
          <a:bodyPr>
            <a:normAutofit fontScale="90000"/>
          </a:bodyPr>
          <a:lstStyle/>
          <a:p>
            <a:pPr>
              <a:lnSpc>
                <a:spcPts val="3067"/>
              </a:lnSpc>
            </a:pPr>
            <a:r>
              <a:rPr lang="fr-FR" dirty="0">
                <a:solidFill>
                  <a:schemeClr val="accent1"/>
                </a:solidFill>
              </a:rPr>
              <a:t>Professionnalité vs Professionnalisation</a:t>
            </a:r>
            <a:br>
              <a:rPr lang="fr-FR" dirty="0">
                <a:solidFill>
                  <a:schemeClr val="accent1"/>
                </a:solidFill>
              </a:rPr>
            </a:br>
            <a:endParaRPr lang="fr-FR" cap="none" dirty="0">
              <a:solidFill>
                <a:schemeClr val="accent1"/>
              </a:solidFill>
            </a:endParaRPr>
          </a:p>
        </p:txBody>
      </p:sp>
      <p:pic>
        <p:nvPicPr>
          <p:cNvPr id="6" name="Imag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25516" y="1466098"/>
            <a:ext cx="3062115" cy="1980167"/>
          </a:xfrm>
          <a:prstGeom prst="rect">
            <a:avLst/>
          </a:prstGeom>
        </p:spPr>
      </p:pic>
      <p:sp>
        <p:nvSpPr>
          <p:cNvPr id="7" name="ZoneTexte 6"/>
          <p:cNvSpPr txBox="1"/>
          <p:nvPr/>
        </p:nvSpPr>
        <p:spPr>
          <a:xfrm>
            <a:off x="1188321" y="3497273"/>
            <a:ext cx="4604712" cy="1692771"/>
          </a:xfrm>
          <a:prstGeom prst="rect">
            <a:avLst/>
          </a:prstGeom>
          <a:noFill/>
        </p:spPr>
        <p:txBody>
          <a:bodyPr wrap="square" rtlCol="0">
            <a:spAutoFit/>
          </a:bodyPr>
          <a:lstStyle/>
          <a:p>
            <a:pPr algn="ctr"/>
            <a:r>
              <a:rPr lang="fr-FR" sz="3200" b="1" dirty="0">
                <a:solidFill>
                  <a:schemeClr val="accent1">
                    <a:lumMod val="75000"/>
                  </a:schemeClr>
                </a:solidFill>
                <a:latin typeface="Arial Narrow" panose="020B0606020202030204" pitchFamily="34" charset="0"/>
              </a:rPr>
              <a:t>Professionnalité </a:t>
            </a:r>
          </a:p>
          <a:p>
            <a:pPr algn="ctr"/>
            <a:r>
              <a:rPr lang="fr-FR" b="1" dirty="0">
                <a:solidFill>
                  <a:schemeClr val="accent1">
                    <a:lumMod val="75000"/>
                  </a:schemeClr>
                </a:solidFill>
                <a:latin typeface="Arial Narrow" panose="020B0606020202030204" pitchFamily="34" charset="0"/>
              </a:rPr>
              <a:t>ensemble des gestes professionnels d’un métier</a:t>
            </a:r>
          </a:p>
          <a:p>
            <a:pPr algn="ctr"/>
            <a:endParaRPr lang="fr-FR" b="1" dirty="0">
              <a:solidFill>
                <a:schemeClr val="accent1">
                  <a:lumMod val="75000"/>
                </a:schemeClr>
              </a:solidFill>
              <a:latin typeface="Arial Narrow" panose="020B0606020202030204" pitchFamily="34" charset="0"/>
            </a:endParaRPr>
          </a:p>
          <a:p>
            <a:pPr algn="ctr"/>
            <a:r>
              <a:rPr lang="fr-FR" b="1" dirty="0">
                <a:solidFill>
                  <a:schemeClr val="accent1">
                    <a:lumMod val="75000"/>
                  </a:schemeClr>
                </a:solidFill>
                <a:latin typeface="Arial Narrow" panose="020B0606020202030204" pitchFamily="34" charset="0"/>
              </a:rPr>
              <a:t>décrite par un référentiel des activités professionnelles</a:t>
            </a:r>
          </a:p>
        </p:txBody>
      </p:sp>
      <p:pic>
        <p:nvPicPr>
          <p:cNvPr id="9" name="Image 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8310" l="1979" r="99063">
                        <a14:foregroundMark x1="41875" y1="10423" x2="41875" y2="10423"/>
                        <a14:foregroundMark x1="89792" y1="61408" x2="89792" y2="61408"/>
                        <a14:backgroundMark x1="21771" y1="65070" x2="21771" y2="65070"/>
                        <a14:backgroundMark x1="76563" y1="48732" x2="76563" y2="48732"/>
                        <a14:backgroundMark x1="67917" y1="52676" x2="67917" y2="52676"/>
                      </a14:backgroundRemoval>
                    </a14:imgEffect>
                  </a14:imgLayer>
                </a14:imgProps>
              </a:ext>
              <a:ext uri="{28A0092B-C50C-407E-A947-70E740481C1C}">
                <a14:useLocalDpi xmlns:a14="http://schemas.microsoft.com/office/drawing/2010/main"/>
              </a:ext>
            </a:extLst>
          </a:blip>
          <a:srcRect/>
          <a:stretch/>
        </p:blipFill>
        <p:spPr>
          <a:xfrm>
            <a:off x="6240016" y="1700808"/>
            <a:ext cx="4728495" cy="1745457"/>
          </a:xfrm>
          <a:prstGeom prst="rect">
            <a:avLst/>
          </a:prstGeom>
        </p:spPr>
      </p:pic>
      <p:sp>
        <p:nvSpPr>
          <p:cNvPr id="10" name="ZoneTexte 9"/>
          <p:cNvSpPr txBox="1"/>
          <p:nvPr/>
        </p:nvSpPr>
        <p:spPr>
          <a:xfrm>
            <a:off x="6576023" y="3517225"/>
            <a:ext cx="4392488" cy="1692771"/>
          </a:xfrm>
          <a:prstGeom prst="rect">
            <a:avLst/>
          </a:prstGeom>
          <a:noFill/>
        </p:spPr>
        <p:txBody>
          <a:bodyPr wrap="square" rtlCol="0">
            <a:spAutoFit/>
          </a:bodyPr>
          <a:lstStyle/>
          <a:p>
            <a:pPr algn="ctr"/>
            <a:r>
              <a:rPr lang="fr-FR" sz="3200" b="1" dirty="0">
                <a:solidFill>
                  <a:schemeClr val="accent1">
                    <a:lumMod val="75000"/>
                  </a:schemeClr>
                </a:solidFill>
                <a:latin typeface="Arial Narrow" panose="020B0606020202030204" pitchFamily="34" charset="0"/>
              </a:rPr>
              <a:t>Professionnalisation : </a:t>
            </a:r>
          </a:p>
          <a:p>
            <a:pPr algn="ctr"/>
            <a:r>
              <a:rPr lang="fr-FR" b="1" dirty="0">
                <a:solidFill>
                  <a:schemeClr val="accent1">
                    <a:lumMod val="75000"/>
                  </a:schemeClr>
                </a:solidFill>
                <a:latin typeface="Arial Narrow" panose="020B0606020202030204" pitchFamily="34" charset="0"/>
              </a:rPr>
              <a:t>un processus DANS et HORS la classe</a:t>
            </a:r>
          </a:p>
          <a:p>
            <a:pPr algn="ctr"/>
            <a:endParaRPr lang="fr-FR" b="1" dirty="0">
              <a:solidFill>
                <a:schemeClr val="accent1">
                  <a:lumMod val="75000"/>
                </a:schemeClr>
              </a:solidFill>
              <a:latin typeface="Arial Narrow" panose="020B0606020202030204" pitchFamily="34" charset="0"/>
            </a:endParaRPr>
          </a:p>
          <a:p>
            <a:pPr algn="ctr"/>
            <a:r>
              <a:rPr lang="fr-FR" b="1" dirty="0">
                <a:solidFill>
                  <a:schemeClr val="accent1">
                    <a:lumMod val="75000"/>
                  </a:schemeClr>
                </a:solidFill>
                <a:latin typeface="Arial Narrow" panose="020B0606020202030204" pitchFamily="34" charset="0"/>
              </a:rPr>
              <a:t>construite par une progression spiralaire sur le référentiel de compétences </a:t>
            </a:r>
          </a:p>
        </p:txBody>
      </p:sp>
    </p:spTree>
    <p:extLst>
      <p:ext uri="{BB962C8B-B14F-4D97-AF65-F5344CB8AC3E}">
        <p14:creationId xmlns:p14="http://schemas.microsoft.com/office/powerpoint/2010/main" val="1504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4448" y="343343"/>
            <a:ext cx="11436207" cy="430887"/>
          </a:xfrm>
        </p:spPr>
        <p:txBody>
          <a:bodyPr/>
          <a:lstStyle/>
          <a:p>
            <a:r>
              <a:rPr lang="fr-FR" dirty="0"/>
              <a:t>Construire la professionnalité sur les 3 années de la formation</a:t>
            </a:r>
          </a:p>
        </p:txBody>
      </p:sp>
      <p:grpSp>
        <p:nvGrpSpPr>
          <p:cNvPr id="29" name="Groupe 28"/>
          <p:cNvGrpSpPr/>
          <p:nvPr/>
        </p:nvGrpSpPr>
        <p:grpSpPr>
          <a:xfrm>
            <a:off x="983432" y="3329216"/>
            <a:ext cx="3377199" cy="2449690"/>
            <a:chOff x="4858672" y="2042417"/>
            <a:chExt cx="4968552" cy="3713452"/>
          </a:xfrm>
        </p:grpSpPr>
        <p:sp>
          <p:nvSpPr>
            <p:cNvPr id="30" name="Rectangle 29"/>
            <p:cNvSpPr/>
            <p:nvPr/>
          </p:nvSpPr>
          <p:spPr>
            <a:xfrm>
              <a:off x="4858672" y="2042417"/>
              <a:ext cx="4968552" cy="3713452"/>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31" name="Rectangle 30"/>
            <p:cNvSpPr/>
            <p:nvPr/>
          </p:nvSpPr>
          <p:spPr>
            <a:xfrm>
              <a:off x="5175411" y="2636021"/>
              <a:ext cx="4319999" cy="24953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32" name="Rectangle 31"/>
            <p:cNvSpPr/>
            <p:nvPr/>
          </p:nvSpPr>
          <p:spPr>
            <a:xfrm>
              <a:off x="6156969" y="2742767"/>
              <a:ext cx="2434761" cy="281991"/>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350" dirty="0">
                  <a:solidFill>
                    <a:srgbClr val="1565A7"/>
                  </a:solidFill>
                  <a:latin typeface="Arial Narrow" panose="020B0606020202030204" pitchFamily="34" charset="0"/>
                </a:rPr>
                <a:t>Story-board et rôles</a:t>
              </a:r>
            </a:p>
          </p:txBody>
        </p:sp>
        <p:grpSp>
          <p:nvGrpSpPr>
            <p:cNvPr id="33" name="Groupe 32"/>
            <p:cNvGrpSpPr/>
            <p:nvPr/>
          </p:nvGrpSpPr>
          <p:grpSpPr>
            <a:xfrm>
              <a:off x="5923850" y="3370164"/>
              <a:ext cx="2901004" cy="1492973"/>
              <a:chOff x="778192" y="2140813"/>
              <a:chExt cx="1294897" cy="666406"/>
            </a:xfrm>
          </p:grpSpPr>
          <p:grpSp>
            <p:nvGrpSpPr>
              <p:cNvPr id="41" name="Groupe 40"/>
              <p:cNvGrpSpPr/>
              <p:nvPr/>
            </p:nvGrpSpPr>
            <p:grpSpPr>
              <a:xfrm>
                <a:off x="778192" y="2511711"/>
                <a:ext cx="1294897" cy="295508"/>
                <a:chOff x="778192" y="2511711"/>
                <a:chExt cx="1294897" cy="295508"/>
              </a:xfrm>
            </p:grpSpPr>
            <p:cxnSp>
              <p:nvCxnSpPr>
                <p:cNvPr id="45" name="Connecteur droit 44"/>
                <p:cNvCxnSpPr/>
                <p:nvPr/>
              </p:nvCxnSpPr>
              <p:spPr>
                <a:xfrm>
                  <a:off x="839682" y="2515268"/>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778192" y="2511711"/>
                  <a:ext cx="138626" cy="295508"/>
                  <a:chOff x="778192" y="2511711"/>
                  <a:chExt cx="138626" cy="295508"/>
                </a:xfrm>
              </p:grpSpPr>
              <p:pic>
                <p:nvPicPr>
                  <p:cNvPr id="62" name="Image 6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8192" y="2591219"/>
                    <a:ext cx="138626" cy="216000"/>
                  </a:xfrm>
                  <a:prstGeom prst="rect">
                    <a:avLst/>
                  </a:prstGeom>
                </p:spPr>
              </p:pic>
              <p:cxnSp>
                <p:nvCxnSpPr>
                  <p:cNvPr id="63" name="Connecteur droit 62"/>
                  <p:cNvCxnSpPr/>
                  <p:nvPr/>
                </p:nvCxnSpPr>
                <p:spPr>
                  <a:xfrm>
                    <a:off x="839682"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47" name="Groupe 46"/>
                <p:cNvGrpSpPr/>
                <p:nvPr/>
              </p:nvGrpSpPr>
              <p:grpSpPr>
                <a:xfrm>
                  <a:off x="1001786" y="2515269"/>
                  <a:ext cx="146118" cy="291950"/>
                  <a:chOff x="1001786" y="2515269"/>
                  <a:chExt cx="146118" cy="291950"/>
                </a:xfrm>
              </p:grpSpPr>
              <p:pic>
                <p:nvPicPr>
                  <p:cNvPr id="60" name="Image 5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1786" y="2591219"/>
                    <a:ext cx="146118" cy="216000"/>
                  </a:xfrm>
                  <a:prstGeom prst="rect">
                    <a:avLst/>
                  </a:prstGeom>
                </p:spPr>
              </p:pic>
              <p:cxnSp>
                <p:nvCxnSpPr>
                  <p:cNvPr id="61" name="Connecteur droit 60"/>
                  <p:cNvCxnSpPr/>
                  <p:nvPr/>
                </p:nvCxnSpPr>
                <p:spPr>
                  <a:xfrm>
                    <a:off x="107484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a:off x="1232872" y="2511711"/>
                  <a:ext cx="139764" cy="295508"/>
                  <a:chOff x="1232872" y="2511711"/>
                  <a:chExt cx="139764" cy="295508"/>
                </a:xfrm>
              </p:grpSpPr>
              <p:pic>
                <p:nvPicPr>
                  <p:cNvPr id="58" name="Image 5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2872" y="2591219"/>
                    <a:ext cx="139764" cy="216000"/>
                  </a:xfrm>
                  <a:prstGeom prst="rect">
                    <a:avLst/>
                  </a:prstGeom>
                </p:spPr>
              </p:pic>
              <p:cxnSp>
                <p:nvCxnSpPr>
                  <p:cNvPr id="59" name="Connecteur droit 58"/>
                  <p:cNvCxnSpPr/>
                  <p:nvPr/>
                </p:nvCxnSpPr>
                <p:spPr>
                  <a:xfrm>
                    <a:off x="1302754"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1457604" y="2511711"/>
                  <a:ext cx="128432" cy="295508"/>
                  <a:chOff x="1457604" y="2511711"/>
                  <a:chExt cx="128432" cy="295508"/>
                </a:xfrm>
              </p:grpSpPr>
              <p:pic>
                <p:nvPicPr>
                  <p:cNvPr id="56" name="Image 5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7604" y="2591219"/>
                    <a:ext cx="128432" cy="216000"/>
                  </a:xfrm>
                  <a:prstGeom prst="rect">
                    <a:avLst/>
                  </a:prstGeom>
                </p:spPr>
              </p:pic>
              <p:cxnSp>
                <p:nvCxnSpPr>
                  <p:cNvPr id="57" name="Connecteur droit 56"/>
                  <p:cNvCxnSpPr/>
                  <p:nvPr/>
                </p:nvCxnSpPr>
                <p:spPr>
                  <a:xfrm>
                    <a:off x="1521820"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0" name="Groupe 49"/>
                <p:cNvGrpSpPr/>
                <p:nvPr/>
              </p:nvGrpSpPr>
              <p:grpSpPr>
                <a:xfrm>
                  <a:off x="1671004" y="2511711"/>
                  <a:ext cx="150451" cy="295508"/>
                  <a:chOff x="1671004" y="2511711"/>
                  <a:chExt cx="150451" cy="295508"/>
                </a:xfrm>
              </p:grpSpPr>
              <p:pic>
                <p:nvPicPr>
                  <p:cNvPr id="54" name="Image 5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71004" y="2591219"/>
                    <a:ext cx="150451" cy="216000"/>
                  </a:xfrm>
                  <a:prstGeom prst="rect">
                    <a:avLst/>
                  </a:prstGeom>
                </p:spPr>
              </p:pic>
              <p:cxnSp>
                <p:nvCxnSpPr>
                  <p:cNvPr id="55" name="Connecteur droit 54"/>
                  <p:cNvCxnSpPr/>
                  <p:nvPr/>
                </p:nvCxnSpPr>
                <p:spPr>
                  <a:xfrm>
                    <a:off x="1746229"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1" name="Groupe 50"/>
                <p:cNvGrpSpPr/>
                <p:nvPr/>
              </p:nvGrpSpPr>
              <p:grpSpPr>
                <a:xfrm>
                  <a:off x="1906422" y="2515269"/>
                  <a:ext cx="166667" cy="291950"/>
                  <a:chOff x="1906422" y="2515269"/>
                  <a:chExt cx="166667" cy="291950"/>
                </a:xfrm>
              </p:grpSpPr>
              <p:pic>
                <p:nvPicPr>
                  <p:cNvPr id="52" name="Image 5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06422" y="2591219"/>
                    <a:ext cx="166667" cy="216000"/>
                  </a:xfrm>
                  <a:prstGeom prst="rect">
                    <a:avLst/>
                  </a:prstGeom>
                </p:spPr>
              </p:pic>
              <p:cxnSp>
                <p:nvCxnSpPr>
                  <p:cNvPr id="53" name="Connecteur droit 52"/>
                  <p:cNvCxnSpPr/>
                  <p:nvPr/>
                </p:nvCxnSpPr>
                <p:spPr>
                  <a:xfrm>
                    <a:off x="198975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2" name="Groupe 41"/>
              <p:cNvGrpSpPr/>
              <p:nvPr/>
            </p:nvGrpSpPr>
            <p:grpSpPr>
              <a:xfrm>
                <a:off x="1344725" y="2140813"/>
                <a:ext cx="161830" cy="370974"/>
                <a:chOff x="1305350" y="2102173"/>
                <a:chExt cx="161830" cy="370974"/>
              </a:xfrm>
            </p:grpSpPr>
            <p:pic>
              <p:nvPicPr>
                <p:cNvPr id="43" name="Image 4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05350" y="2102173"/>
                  <a:ext cx="161830" cy="262974"/>
                </a:xfrm>
                <a:prstGeom prst="rect">
                  <a:avLst/>
                </a:prstGeom>
              </p:spPr>
            </p:pic>
            <p:cxnSp>
              <p:nvCxnSpPr>
                <p:cNvPr id="44" name="Connecteur droit 43"/>
                <p:cNvCxnSpPr/>
                <p:nvPr/>
              </p:nvCxnSpPr>
              <p:spPr>
                <a:xfrm>
                  <a:off x="1386265" y="2365147"/>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34" name="Rectangle 33"/>
            <p:cNvSpPr/>
            <p:nvPr/>
          </p:nvSpPr>
          <p:spPr>
            <a:xfrm>
              <a:off x="5174161" y="2205330"/>
              <a:ext cx="4322497" cy="325943"/>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chemeClr val="accent6">
                      <a:lumMod val="75000"/>
                    </a:schemeClr>
                  </a:solidFill>
                  <a:latin typeface="Arial Narrow" panose="020B0606020202030204" pitchFamily="34" charset="0"/>
                </a:rPr>
                <a:t>Scénarisation pédagogique</a:t>
              </a:r>
            </a:p>
          </p:txBody>
        </p:sp>
        <p:grpSp>
          <p:nvGrpSpPr>
            <p:cNvPr id="35" name="Groupe 34"/>
            <p:cNvGrpSpPr/>
            <p:nvPr/>
          </p:nvGrpSpPr>
          <p:grpSpPr>
            <a:xfrm>
              <a:off x="6609672" y="5208335"/>
              <a:ext cx="1429886" cy="399322"/>
              <a:chOff x="1119614" y="2900486"/>
              <a:chExt cx="638246" cy="270479"/>
            </a:xfrm>
          </p:grpSpPr>
          <p:cxnSp>
            <p:nvCxnSpPr>
              <p:cNvPr id="39" name="Connecteur droit 38"/>
              <p:cNvCxnSpPr/>
              <p:nvPr/>
            </p:nvCxnSpPr>
            <p:spPr>
              <a:xfrm flipH="1">
                <a:off x="1119614" y="2900489"/>
                <a:ext cx="179212" cy="270476"/>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1577860" y="2900486"/>
                <a:ext cx="180000" cy="270473"/>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grpSp>
        <p:pic>
          <p:nvPicPr>
            <p:cNvPr id="36" name="Image 35"/>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06427" y="3248031"/>
              <a:ext cx="726573" cy="726574"/>
            </a:xfrm>
            <a:prstGeom prst="rect">
              <a:avLst/>
            </a:prstGeom>
          </p:spPr>
        </p:pic>
        <p:pic>
          <p:nvPicPr>
            <p:cNvPr id="37" name="Image 36"/>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99663" y="3219989"/>
              <a:ext cx="558941" cy="558941"/>
            </a:xfrm>
            <a:prstGeom prst="rect">
              <a:avLst/>
            </a:prstGeom>
          </p:spPr>
        </p:pic>
        <p:cxnSp>
          <p:nvCxnSpPr>
            <p:cNvPr id="38" name="Connecteur droit 37"/>
            <p:cNvCxnSpPr/>
            <p:nvPr/>
          </p:nvCxnSpPr>
          <p:spPr>
            <a:xfrm>
              <a:off x="5111393" y="5153736"/>
              <a:ext cx="4464000" cy="0"/>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grpSp>
        <p:nvGrpSpPr>
          <p:cNvPr id="100" name="Groupe 99"/>
          <p:cNvGrpSpPr/>
          <p:nvPr/>
        </p:nvGrpSpPr>
        <p:grpSpPr>
          <a:xfrm>
            <a:off x="7640812" y="3537248"/>
            <a:ext cx="3726414" cy="2124000"/>
            <a:chOff x="4852129" y="962190"/>
            <a:chExt cx="3726414" cy="2433455"/>
          </a:xfrm>
        </p:grpSpPr>
        <p:sp>
          <p:nvSpPr>
            <p:cNvPr id="103" name="Rectangle 102"/>
            <p:cNvSpPr/>
            <p:nvPr/>
          </p:nvSpPr>
          <p:spPr>
            <a:xfrm>
              <a:off x="4852129" y="962190"/>
              <a:ext cx="3726414" cy="2433455"/>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102" name="Rectangle 101"/>
            <p:cNvSpPr/>
            <p:nvPr/>
          </p:nvSpPr>
          <p:spPr>
            <a:xfrm>
              <a:off x="4996375" y="1095366"/>
              <a:ext cx="3518063" cy="28307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chemeClr val="accent6">
                      <a:lumMod val="75000"/>
                    </a:schemeClr>
                  </a:solidFill>
                  <a:latin typeface="Arial Narrow" panose="020B0606020202030204" pitchFamily="34" charset="0"/>
                </a:rPr>
                <a:t>Outil de pilotage des compétences traversées</a:t>
              </a:r>
            </a:p>
          </p:txBody>
        </p:sp>
      </p:grpSp>
      <p:graphicFrame>
        <p:nvGraphicFramePr>
          <p:cNvPr id="105" name="Tableau 104"/>
          <p:cNvGraphicFramePr>
            <a:graphicFrameLocks noGrp="1"/>
          </p:cNvGraphicFramePr>
          <p:nvPr>
            <p:extLst>
              <p:ext uri="{D42A27DB-BD31-4B8C-83A1-F6EECF244321}">
                <p14:modId xmlns:p14="http://schemas.microsoft.com/office/powerpoint/2010/main" val="336831344"/>
              </p:ext>
            </p:extLst>
          </p:nvPr>
        </p:nvGraphicFramePr>
        <p:xfrm>
          <a:off x="7744987" y="4031287"/>
          <a:ext cx="3518065" cy="1522185"/>
        </p:xfrm>
        <a:graphic>
          <a:graphicData uri="http://schemas.openxmlformats.org/drawingml/2006/table">
            <a:tbl>
              <a:tblPr firstRow="1" bandRow="1">
                <a:tableStyleId>{5C22544A-7EE6-4342-B048-85BDC9FD1C3A}</a:tableStyleId>
              </a:tblPr>
              <a:tblGrid>
                <a:gridCol w="703613">
                  <a:extLst>
                    <a:ext uri="{9D8B030D-6E8A-4147-A177-3AD203B41FA5}">
                      <a16:colId xmlns:a16="http://schemas.microsoft.com/office/drawing/2014/main" val="2357160058"/>
                    </a:ext>
                  </a:extLst>
                </a:gridCol>
                <a:gridCol w="703613">
                  <a:extLst>
                    <a:ext uri="{9D8B030D-6E8A-4147-A177-3AD203B41FA5}">
                      <a16:colId xmlns:a16="http://schemas.microsoft.com/office/drawing/2014/main" val="1555318487"/>
                    </a:ext>
                  </a:extLst>
                </a:gridCol>
                <a:gridCol w="703613">
                  <a:extLst>
                    <a:ext uri="{9D8B030D-6E8A-4147-A177-3AD203B41FA5}">
                      <a16:colId xmlns:a16="http://schemas.microsoft.com/office/drawing/2014/main" val="3923087807"/>
                    </a:ext>
                  </a:extLst>
                </a:gridCol>
                <a:gridCol w="703613">
                  <a:extLst>
                    <a:ext uri="{9D8B030D-6E8A-4147-A177-3AD203B41FA5}">
                      <a16:colId xmlns:a16="http://schemas.microsoft.com/office/drawing/2014/main" val="3095892030"/>
                    </a:ext>
                  </a:extLst>
                </a:gridCol>
                <a:gridCol w="703613">
                  <a:extLst>
                    <a:ext uri="{9D8B030D-6E8A-4147-A177-3AD203B41FA5}">
                      <a16:colId xmlns:a16="http://schemas.microsoft.com/office/drawing/2014/main" val="3474388802"/>
                    </a:ext>
                  </a:extLst>
                </a:gridCol>
              </a:tblGrid>
              <a:tr h="196305">
                <a:tc>
                  <a:txBody>
                    <a:bodyPr/>
                    <a:lstStyle/>
                    <a:p>
                      <a:endParaRPr lang="fr-FR" sz="900" dirty="0"/>
                    </a:p>
                  </a:txBody>
                  <a:tcPr marL="68580" marR="68580" marT="34290" marB="34290"/>
                </a:tc>
                <a:tc>
                  <a:txBody>
                    <a:bodyPr/>
                    <a:lstStyle/>
                    <a:p>
                      <a:r>
                        <a:rPr lang="fr-FR" sz="900" dirty="0"/>
                        <a:t>Palier 1 Novice</a:t>
                      </a:r>
                    </a:p>
                  </a:txBody>
                  <a:tcPr marL="68580" marR="68580" marT="34290" marB="34290"/>
                </a:tc>
                <a:tc>
                  <a:txBody>
                    <a:bodyPr/>
                    <a:lstStyle/>
                    <a:p>
                      <a:r>
                        <a:rPr lang="fr-FR" sz="900" dirty="0"/>
                        <a:t>Palier 2 débrouillé</a:t>
                      </a:r>
                    </a:p>
                  </a:txBody>
                  <a:tcPr marL="68580" marR="68580" marT="34290" marB="34290"/>
                </a:tc>
                <a:tc>
                  <a:txBody>
                    <a:bodyPr/>
                    <a:lstStyle/>
                    <a:p>
                      <a:r>
                        <a:rPr lang="fr-FR" sz="900" dirty="0"/>
                        <a:t>Palier 3</a:t>
                      </a:r>
                    </a:p>
                    <a:p>
                      <a:r>
                        <a:rPr lang="fr-FR" sz="900" dirty="0"/>
                        <a:t>Maîtrise</a:t>
                      </a:r>
                    </a:p>
                  </a:txBody>
                  <a:tcPr marL="68580" marR="68580" marT="34290" marB="34290"/>
                </a:tc>
                <a:tc>
                  <a:txBody>
                    <a:bodyPr/>
                    <a:lstStyle/>
                    <a:p>
                      <a:r>
                        <a:rPr lang="fr-FR" sz="900" dirty="0"/>
                        <a:t>Palier 4</a:t>
                      </a:r>
                    </a:p>
                    <a:p>
                      <a:r>
                        <a:rPr lang="fr-FR" sz="900" dirty="0"/>
                        <a:t>Expert</a:t>
                      </a:r>
                    </a:p>
                  </a:txBody>
                  <a:tcPr marL="68580" marR="68580" marT="34290" marB="34290"/>
                </a:tc>
                <a:extLst>
                  <a:ext uri="{0D108BD9-81ED-4DB2-BD59-A6C34878D82A}">
                    <a16:rowId xmlns:a16="http://schemas.microsoft.com/office/drawing/2014/main" val="3144535140"/>
                  </a:ext>
                </a:extLst>
              </a:tr>
              <a:tr h="196305">
                <a:tc>
                  <a:txBody>
                    <a:bodyPr/>
                    <a:lstStyle/>
                    <a:p>
                      <a:pPr algn="ctr"/>
                      <a:r>
                        <a:rPr lang="fr-FR" sz="600" b="1" dirty="0"/>
                        <a:t>Compétence</a:t>
                      </a:r>
                      <a:r>
                        <a:rPr lang="fr-FR" sz="600" b="1" baseline="0" dirty="0"/>
                        <a:t> 1</a:t>
                      </a:r>
                      <a:endParaRPr lang="fr-FR" sz="600" b="1" dirty="0"/>
                    </a:p>
                  </a:txBody>
                  <a:tcPr marL="68580" marR="68580" marT="34290" marB="34290"/>
                </a:tc>
                <a:tc>
                  <a:txBody>
                    <a:bodyPr/>
                    <a:lstStyle/>
                    <a:p>
                      <a:r>
                        <a:rPr lang="fr-FR" sz="600" dirty="0"/>
                        <a:t>Atteint</a:t>
                      </a:r>
                      <a:r>
                        <a:rPr lang="fr-FR" sz="600" baseline="0" dirty="0"/>
                        <a:t> le 11/12/N</a:t>
                      </a:r>
                      <a:endParaRPr lang="fr-FR" sz="6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600" dirty="0"/>
                        <a:t>Atteint</a:t>
                      </a:r>
                      <a:r>
                        <a:rPr lang="fr-FR" sz="600" baseline="0" dirty="0"/>
                        <a:t> le 18/09/N</a:t>
                      </a:r>
                      <a:r>
                        <a:rPr lang="fr-FR" sz="600" baseline="30000" dirty="0"/>
                        <a:t>+1</a:t>
                      </a:r>
                      <a:endParaRPr lang="fr-FR" sz="6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600" dirty="0"/>
                        <a:t>Atteint</a:t>
                      </a:r>
                      <a:r>
                        <a:rPr lang="fr-FR" sz="600" baseline="0" dirty="0"/>
                        <a:t> le 22/05/N</a:t>
                      </a:r>
                      <a:r>
                        <a:rPr lang="fr-FR" sz="600" baseline="30000" dirty="0"/>
                        <a:t>+2</a:t>
                      </a:r>
                      <a:endParaRPr lang="fr-FR" sz="6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600" dirty="0"/>
                        <a:t>Atteint</a:t>
                      </a:r>
                      <a:r>
                        <a:rPr lang="fr-FR" sz="600" baseline="0" dirty="0"/>
                        <a:t> le 07/04/N</a:t>
                      </a:r>
                      <a:r>
                        <a:rPr lang="fr-FR" sz="600" baseline="30000" dirty="0"/>
                        <a:t>+3</a:t>
                      </a:r>
                      <a:endParaRPr lang="fr-FR" sz="600" dirty="0"/>
                    </a:p>
                  </a:txBody>
                  <a:tcPr marL="68580" marR="68580" marT="34290" marB="34290"/>
                </a:tc>
                <a:extLst>
                  <a:ext uri="{0D108BD9-81ED-4DB2-BD59-A6C34878D82A}">
                    <a16:rowId xmlns:a16="http://schemas.microsoft.com/office/drawing/2014/main" val="4085351826"/>
                  </a:ext>
                </a:extLst>
              </a:tr>
              <a:tr h="274827">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600" b="1" dirty="0"/>
                        <a:t>Compétence</a:t>
                      </a:r>
                      <a:r>
                        <a:rPr lang="fr-FR" sz="600" b="1" baseline="0" dirty="0"/>
                        <a:t> 2</a:t>
                      </a:r>
                      <a:endParaRPr lang="fr-FR" sz="600" b="1" dirty="0"/>
                    </a:p>
                  </a:txBody>
                  <a:tcPr marL="68580" marR="68580" marT="34290" marB="34290"/>
                </a:tc>
                <a:tc>
                  <a:txBody>
                    <a:bodyPr/>
                    <a:lstStyle/>
                    <a:p>
                      <a:endParaRPr lang="fr-FR" sz="600" dirty="0"/>
                    </a:p>
                  </a:txBody>
                  <a:tcPr marL="68580" marR="68580" marT="34290" marB="34290"/>
                </a:tc>
                <a:tc>
                  <a:txBody>
                    <a:bodyPr/>
                    <a:lstStyle/>
                    <a:p>
                      <a:r>
                        <a:rPr lang="fr-FR" sz="600" dirty="0"/>
                        <a:t>Atteint</a:t>
                      </a:r>
                      <a:r>
                        <a:rPr lang="fr-FR" sz="600" baseline="0" dirty="0"/>
                        <a:t> le </a:t>
                      </a:r>
                    </a:p>
                    <a:p>
                      <a:r>
                        <a:rPr lang="fr-FR" sz="600" baseline="0" dirty="0"/>
                        <a:t>18/11/N</a:t>
                      </a:r>
                    </a:p>
                    <a:p>
                      <a:r>
                        <a:rPr lang="fr-FR" sz="600" baseline="0" dirty="0"/>
                        <a:t>02/02/N</a:t>
                      </a:r>
                      <a:r>
                        <a:rPr lang="fr-FR" sz="600" baseline="30000" dirty="0"/>
                        <a:t>+1</a:t>
                      </a:r>
                      <a:endParaRPr lang="fr-FR" sz="600" dirty="0"/>
                    </a:p>
                  </a:txBody>
                  <a:tcPr marL="68580" marR="68580" marT="34290" marB="34290"/>
                </a:tc>
                <a:tc>
                  <a:txBody>
                    <a:bodyPr/>
                    <a:lstStyle/>
                    <a:p>
                      <a:r>
                        <a:rPr lang="fr-FR" sz="600" dirty="0"/>
                        <a:t>Atteint</a:t>
                      </a:r>
                      <a:r>
                        <a:rPr lang="fr-FR" sz="600" baseline="0" dirty="0"/>
                        <a:t> le</a:t>
                      </a:r>
                    </a:p>
                    <a:p>
                      <a:r>
                        <a:rPr lang="fr-FR" sz="600" baseline="0" dirty="0"/>
                        <a:t> 04/04/N</a:t>
                      </a:r>
                      <a:r>
                        <a:rPr lang="fr-FR" sz="600" baseline="30000" dirty="0"/>
                        <a:t>+3</a:t>
                      </a:r>
                      <a:endParaRPr lang="fr-FR" sz="600" dirty="0"/>
                    </a:p>
                  </a:txBody>
                  <a:tcPr marL="68580" marR="68580" marT="34290" marB="34290"/>
                </a:tc>
                <a:tc>
                  <a:txBody>
                    <a:bodyPr/>
                    <a:lstStyle/>
                    <a:p>
                      <a:endParaRPr lang="fr-FR" sz="600" dirty="0"/>
                    </a:p>
                  </a:txBody>
                  <a:tcPr marL="68580" marR="68580" marT="34290" marB="34290"/>
                </a:tc>
                <a:extLst>
                  <a:ext uri="{0D108BD9-81ED-4DB2-BD59-A6C34878D82A}">
                    <a16:rowId xmlns:a16="http://schemas.microsoft.com/office/drawing/2014/main" val="2604352129"/>
                  </a:ext>
                </a:extLst>
              </a:tr>
              <a:tr h="353349">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600" b="1" dirty="0"/>
                        <a:t>Compétence</a:t>
                      </a:r>
                    </a:p>
                    <a:p>
                      <a:pPr marL="0" marR="0" indent="0" algn="ctr" defTabSz="457187" rtl="0" eaLnBrk="1" fontAlgn="auto" latinLnBrk="0" hangingPunct="1">
                        <a:lnSpc>
                          <a:spcPct val="100000"/>
                        </a:lnSpc>
                        <a:spcBef>
                          <a:spcPts val="0"/>
                        </a:spcBef>
                        <a:spcAft>
                          <a:spcPts val="0"/>
                        </a:spcAft>
                        <a:buClrTx/>
                        <a:buSzTx/>
                        <a:buFontTx/>
                        <a:buNone/>
                        <a:tabLst/>
                        <a:defRPr/>
                      </a:pPr>
                      <a:r>
                        <a:rPr lang="fr-FR" sz="600" b="1" dirty="0"/>
                        <a:t>3</a:t>
                      </a:r>
                    </a:p>
                  </a:txBody>
                  <a:tcPr marL="68580" marR="68580" marT="34290" marB="34290"/>
                </a:tc>
                <a:tc>
                  <a:txBody>
                    <a:bodyPr/>
                    <a:lstStyle/>
                    <a:p>
                      <a:r>
                        <a:rPr lang="fr-FR" sz="600" dirty="0"/>
                        <a:t>Atteint</a:t>
                      </a:r>
                      <a:r>
                        <a:rPr lang="fr-FR" sz="600" baseline="0" dirty="0"/>
                        <a:t> le </a:t>
                      </a:r>
                    </a:p>
                    <a:p>
                      <a:r>
                        <a:rPr lang="fr-FR" sz="600" baseline="0" dirty="0"/>
                        <a:t>09/10/N</a:t>
                      </a:r>
                    </a:p>
                    <a:p>
                      <a:r>
                        <a:rPr lang="fr-FR" sz="600" baseline="0" dirty="0"/>
                        <a:t>14/05/N</a:t>
                      </a:r>
                      <a:r>
                        <a:rPr lang="fr-FR" sz="600" baseline="30000" dirty="0"/>
                        <a:t>+1</a:t>
                      </a:r>
                      <a:endParaRPr lang="fr-FR" sz="600" baseline="0" dirty="0"/>
                    </a:p>
                    <a:p>
                      <a:r>
                        <a:rPr lang="fr-FR" sz="600" baseline="0" dirty="0"/>
                        <a:t>10/10/N</a:t>
                      </a:r>
                      <a:r>
                        <a:rPr lang="fr-FR" sz="600" baseline="30000" dirty="0"/>
                        <a:t>+2</a:t>
                      </a:r>
                      <a:endParaRPr lang="fr-FR" sz="600" dirty="0"/>
                    </a:p>
                  </a:txBody>
                  <a:tcPr marL="68580" marR="68580" marT="34290" marB="34290"/>
                </a:tc>
                <a:tc>
                  <a:txBody>
                    <a:bodyPr/>
                    <a:lstStyle/>
                    <a:p>
                      <a:r>
                        <a:rPr lang="fr-FR" sz="600" dirty="0"/>
                        <a:t>Atteint</a:t>
                      </a:r>
                      <a:r>
                        <a:rPr lang="fr-FR" sz="600" baseline="0" dirty="0"/>
                        <a:t> le </a:t>
                      </a:r>
                    </a:p>
                    <a:p>
                      <a:r>
                        <a:rPr lang="fr-FR" sz="600" baseline="0" dirty="0"/>
                        <a:t>20/05/N</a:t>
                      </a:r>
                      <a:r>
                        <a:rPr lang="fr-FR" sz="600" baseline="30000" dirty="0"/>
                        <a:t>+3</a:t>
                      </a:r>
                    </a:p>
                  </a:txBody>
                  <a:tcPr marL="68580" marR="68580" marT="34290" marB="34290"/>
                </a:tc>
                <a:tc>
                  <a:txBody>
                    <a:bodyPr/>
                    <a:lstStyle/>
                    <a:p>
                      <a:endParaRPr lang="fr-FR" sz="600" dirty="0"/>
                    </a:p>
                  </a:txBody>
                  <a:tcPr marL="68580" marR="68580" marT="34290" marB="34290"/>
                </a:tc>
                <a:tc>
                  <a:txBody>
                    <a:bodyPr/>
                    <a:lstStyle/>
                    <a:p>
                      <a:endParaRPr lang="fr-FR" sz="600" dirty="0"/>
                    </a:p>
                  </a:txBody>
                  <a:tcPr marL="68580" marR="68580" marT="34290" marB="34290"/>
                </a:tc>
                <a:extLst>
                  <a:ext uri="{0D108BD9-81ED-4DB2-BD59-A6C34878D82A}">
                    <a16:rowId xmlns:a16="http://schemas.microsoft.com/office/drawing/2014/main" val="19635995"/>
                  </a:ext>
                </a:extLst>
              </a:tr>
              <a:tr h="159225">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extLst>
                  <a:ext uri="{0D108BD9-81ED-4DB2-BD59-A6C34878D82A}">
                    <a16:rowId xmlns:a16="http://schemas.microsoft.com/office/drawing/2014/main" val="4233841908"/>
                  </a:ext>
                </a:extLst>
              </a:tr>
            </a:tbl>
          </a:graphicData>
        </a:graphic>
      </p:graphicFrame>
      <p:grpSp>
        <p:nvGrpSpPr>
          <p:cNvPr id="4" name="Groupe 3"/>
          <p:cNvGrpSpPr/>
          <p:nvPr/>
        </p:nvGrpSpPr>
        <p:grpSpPr>
          <a:xfrm>
            <a:off x="623392" y="977612"/>
            <a:ext cx="5994262" cy="2267890"/>
            <a:chOff x="250531" y="1072007"/>
            <a:chExt cx="5994262" cy="2267890"/>
          </a:xfrm>
        </p:grpSpPr>
        <p:sp>
          <p:nvSpPr>
            <p:cNvPr id="5" name="ZoneTexte 4"/>
            <p:cNvSpPr txBox="1"/>
            <p:nvPr/>
          </p:nvSpPr>
          <p:spPr>
            <a:xfrm>
              <a:off x="996496" y="1187460"/>
              <a:ext cx="4523440" cy="369332"/>
            </a:xfrm>
            <a:prstGeom prst="rect">
              <a:avLst/>
            </a:prstGeom>
            <a:noFill/>
          </p:spPr>
          <p:txBody>
            <a:bodyPr wrap="square" rtlCol="0">
              <a:spAutoFit/>
            </a:bodyPr>
            <a:lstStyle/>
            <a:p>
              <a:pPr algn="ctr"/>
              <a:r>
                <a:rPr lang="fr-FR" b="1" dirty="0">
                  <a:solidFill>
                    <a:schemeClr val="accent6">
                      <a:lumMod val="75000"/>
                    </a:schemeClr>
                  </a:solidFill>
                  <a:latin typeface="Arial Narrow" panose="020B0606020202030204" pitchFamily="34" charset="0"/>
                </a:rPr>
                <a:t>Entrée par les situations professionnelles</a:t>
              </a:r>
            </a:p>
          </p:txBody>
        </p:sp>
        <p:grpSp>
          <p:nvGrpSpPr>
            <p:cNvPr id="76" name="Groupe 75"/>
            <p:cNvGrpSpPr/>
            <p:nvPr/>
          </p:nvGrpSpPr>
          <p:grpSpPr>
            <a:xfrm>
              <a:off x="322539" y="1475720"/>
              <a:ext cx="5832648" cy="1656184"/>
              <a:chOff x="1010943" y="1870850"/>
              <a:chExt cx="10349648" cy="3386244"/>
            </a:xfrm>
          </p:grpSpPr>
          <p:sp>
            <p:nvSpPr>
              <p:cNvPr id="77" name="Forme libre 76"/>
              <p:cNvSpPr/>
              <p:nvPr/>
            </p:nvSpPr>
            <p:spPr>
              <a:xfrm>
                <a:off x="1166030" y="3104072"/>
                <a:ext cx="2729535" cy="1021095"/>
              </a:xfrm>
              <a:custGeom>
                <a:avLst/>
                <a:gdLst>
                  <a:gd name="connsiteX0" fmla="*/ 0 w 2729535"/>
                  <a:gd name="connsiteY0" fmla="*/ 0 h 899506"/>
                  <a:gd name="connsiteX1" fmla="*/ 2729535 w 2729535"/>
                  <a:gd name="connsiteY1" fmla="*/ 0 h 899506"/>
                  <a:gd name="connsiteX2" fmla="*/ 2729535 w 2729535"/>
                  <a:gd name="connsiteY2" fmla="*/ 899506 h 899506"/>
                  <a:gd name="connsiteX3" fmla="*/ 0 w 2729535"/>
                  <a:gd name="connsiteY3" fmla="*/ 899506 h 899506"/>
                  <a:gd name="connsiteX4" fmla="*/ 0 w 2729535"/>
                  <a:gd name="connsiteY4" fmla="*/ 0 h 89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535" h="899506">
                    <a:moveTo>
                      <a:pt x="0" y="0"/>
                    </a:moveTo>
                    <a:lnTo>
                      <a:pt x="2729535" y="0"/>
                    </a:lnTo>
                    <a:lnTo>
                      <a:pt x="2729535" y="899506"/>
                    </a:lnTo>
                    <a:lnTo>
                      <a:pt x="0" y="89950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200" b="1" kern="1200" cap="small" baseline="0" dirty="0">
                    <a:solidFill>
                      <a:schemeClr val="accent1">
                        <a:lumMod val="75000"/>
                      </a:schemeClr>
                    </a:solidFill>
                  </a:rPr>
                  <a:t>Une histoire d’organisation et ses situations professionnelles</a:t>
                </a:r>
                <a:r>
                  <a:rPr lang="fr-FR" sz="1400" b="1" kern="1200" cap="small" baseline="0" dirty="0">
                    <a:solidFill>
                      <a:schemeClr val="accent1">
                        <a:lumMod val="75000"/>
                      </a:schemeClr>
                    </a:solidFill>
                  </a:rPr>
                  <a:t>..</a:t>
                </a:r>
                <a:endParaRPr lang="fr-FR" sz="1400" kern="1200" cap="small" baseline="0" dirty="0">
                  <a:solidFill>
                    <a:schemeClr val="accent1">
                      <a:lumMod val="75000"/>
                    </a:schemeClr>
                  </a:solidFill>
                </a:endParaRPr>
              </a:p>
            </p:txBody>
          </p:sp>
          <p:sp>
            <p:nvSpPr>
              <p:cNvPr id="78" name="Ellipse 77"/>
              <p:cNvSpPr/>
              <p:nvPr/>
            </p:nvSpPr>
            <p:spPr>
              <a:xfrm>
                <a:off x="1162929" y="2569983"/>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9" name="Ellipse 78"/>
              <p:cNvSpPr/>
              <p:nvPr/>
            </p:nvSpPr>
            <p:spPr>
              <a:xfrm>
                <a:off x="1314914" y="2266011"/>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0" name="Ellipse 79"/>
              <p:cNvSpPr/>
              <p:nvPr/>
            </p:nvSpPr>
            <p:spPr>
              <a:xfrm>
                <a:off x="1679679" y="2326806"/>
                <a:ext cx="341192" cy="3411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1" name="Ellipse 80"/>
              <p:cNvSpPr/>
              <p:nvPr/>
            </p:nvSpPr>
            <p:spPr>
              <a:xfrm>
                <a:off x="1983650" y="1992439"/>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2" name="Ellipse 81"/>
              <p:cNvSpPr/>
              <p:nvPr/>
            </p:nvSpPr>
            <p:spPr>
              <a:xfrm>
                <a:off x="2378813" y="1870850"/>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3" name="Ellipse 82"/>
              <p:cNvSpPr/>
              <p:nvPr/>
            </p:nvSpPr>
            <p:spPr>
              <a:xfrm>
                <a:off x="2865166" y="2083630"/>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4" name="Ellipse 83"/>
              <p:cNvSpPr/>
              <p:nvPr/>
            </p:nvSpPr>
            <p:spPr>
              <a:xfrm>
                <a:off x="3169137" y="2235614"/>
                <a:ext cx="341192" cy="3411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5" name="Ellipse 84"/>
              <p:cNvSpPr/>
              <p:nvPr/>
            </p:nvSpPr>
            <p:spPr>
              <a:xfrm>
                <a:off x="3594696" y="2569983"/>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6" name="Ellipse 85"/>
              <p:cNvSpPr/>
              <p:nvPr/>
            </p:nvSpPr>
            <p:spPr>
              <a:xfrm>
                <a:off x="3777080" y="2904351"/>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7" name="Ellipse 86"/>
              <p:cNvSpPr/>
              <p:nvPr/>
            </p:nvSpPr>
            <p:spPr>
              <a:xfrm>
                <a:off x="2196430" y="2266011"/>
                <a:ext cx="558313" cy="558314"/>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8" name="Ellipse 87"/>
              <p:cNvSpPr/>
              <p:nvPr/>
            </p:nvSpPr>
            <p:spPr>
              <a:xfrm>
                <a:off x="1010943" y="4097661"/>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Ellipse 88"/>
              <p:cNvSpPr/>
              <p:nvPr/>
            </p:nvSpPr>
            <p:spPr>
              <a:xfrm>
                <a:off x="1193326" y="4371236"/>
                <a:ext cx="341192" cy="3411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0" name="Ellipse 89"/>
              <p:cNvSpPr/>
              <p:nvPr/>
            </p:nvSpPr>
            <p:spPr>
              <a:xfrm>
                <a:off x="1649281" y="4614413"/>
                <a:ext cx="496279" cy="49627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1" name="Ellipse 90"/>
              <p:cNvSpPr/>
              <p:nvPr/>
            </p:nvSpPr>
            <p:spPr>
              <a:xfrm>
                <a:off x="2287622" y="5009576"/>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Ellipse 91"/>
              <p:cNvSpPr/>
              <p:nvPr/>
            </p:nvSpPr>
            <p:spPr>
              <a:xfrm>
                <a:off x="2409209" y="4614413"/>
                <a:ext cx="341192" cy="3411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3" name="Ellipse 92"/>
              <p:cNvSpPr/>
              <p:nvPr/>
            </p:nvSpPr>
            <p:spPr>
              <a:xfrm>
                <a:off x="2713180" y="5039971"/>
                <a:ext cx="217121" cy="217123"/>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4" name="Ellipse 93"/>
              <p:cNvSpPr/>
              <p:nvPr/>
            </p:nvSpPr>
            <p:spPr>
              <a:xfrm>
                <a:off x="2986756" y="4553619"/>
                <a:ext cx="496279" cy="49627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5" name="Ellipse 94"/>
              <p:cNvSpPr/>
              <p:nvPr/>
            </p:nvSpPr>
            <p:spPr>
              <a:xfrm>
                <a:off x="3655492" y="4432030"/>
                <a:ext cx="341192" cy="3411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6" name="Chevron 95"/>
              <p:cNvSpPr/>
              <p:nvPr/>
            </p:nvSpPr>
            <p:spPr>
              <a:xfrm>
                <a:off x="3996683" y="2708405"/>
                <a:ext cx="1002032" cy="1912988"/>
              </a:xfrm>
              <a:prstGeom prst="chevron">
                <a:avLst>
                  <a:gd name="adj" fmla="val 6231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7" name="Forme libre 96"/>
              <p:cNvSpPr/>
              <p:nvPr/>
            </p:nvSpPr>
            <p:spPr>
              <a:xfrm>
                <a:off x="4998715" y="2709334"/>
                <a:ext cx="2732814" cy="1912970"/>
              </a:xfrm>
              <a:custGeom>
                <a:avLst/>
                <a:gdLst>
                  <a:gd name="connsiteX0" fmla="*/ 0 w 2732814"/>
                  <a:gd name="connsiteY0" fmla="*/ 0 h 1912970"/>
                  <a:gd name="connsiteX1" fmla="*/ 2732814 w 2732814"/>
                  <a:gd name="connsiteY1" fmla="*/ 0 h 1912970"/>
                  <a:gd name="connsiteX2" fmla="*/ 2732814 w 2732814"/>
                  <a:gd name="connsiteY2" fmla="*/ 1912970 h 1912970"/>
                  <a:gd name="connsiteX3" fmla="*/ 0 w 2732814"/>
                  <a:gd name="connsiteY3" fmla="*/ 1912970 h 1912970"/>
                  <a:gd name="connsiteX4" fmla="*/ 0 w 2732814"/>
                  <a:gd name="connsiteY4" fmla="*/ 0 h 191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814" h="1912970">
                    <a:moveTo>
                      <a:pt x="0" y="0"/>
                    </a:moveTo>
                    <a:lnTo>
                      <a:pt x="2732814" y="0"/>
                    </a:lnTo>
                    <a:lnTo>
                      <a:pt x="2732814" y="1912970"/>
                    </a:lnTo>
                    <a:lnTo>
                      <a:pt x="0" y="1912970"/>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cap="small" baseline="0" dirty="0">
                    <a:solidFill>
                      <a:schemeClr val="accent1">
                        <a:lumMod val="75000"/>
                      </a:schemeClr>
                    </a:solidFill>
                  </a:rPr>
                  <a:t>…transformées en situations d’apprentissage..</a:t>
                </a:r>
              </a:p>
            </p:txBody>
          </p:sp>
          <p:sp>
            <p:nvSpPr>
              <p:cNvPr id="98" name="Chevron 97"/>
              <p:cNvSpPr/>
              <p:nvPr/>
            </p:nvSpPr>
            <p:spPr>
              <a:xfrm>
                <a:off x="7731530" y="2708405"/>
                <a:ext cx="1002032" cy="1912988"/>
              </a:xfrm>
              <a:prstGeom prst="chevron">
                <a:avLst>
                  <a:gd name="adj" fmla="val 6231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9" name="Forme libre 98"/>
              <p:cNvSpPr/>
              <p:nvPr/>
            </p:nvSpPr>
            <p:spPr>
              <a:xfrm>
                <a:off x="8733562" y="2550311"/>
                <a:ext cx="2627029" cy="2322892"/>
              </a:xfrm>
              <a:custGeom>
                <a:avLst/>
                <a:gdLst>
                  <a:gd name="connsiteX0" fmla="*/ 0 w 2627029"/>
                  <a:gd name="connsiteY0" fmla="*/ 1161446 h 2322892"/>
                  <a:gd name="connsiteX1" fmla="*/ 1313515 w 2627029"/>
                  <a:gd name="connsiteY1" fmla="*/ 0 h 2322892"/>
                  <a:gd name="connsiteX2" fmla="*/ 2627030 w 2627029"/>
                  <a:gd name="connsiteY2" fmla="*/ 1161446 h 2322892"/>
                  <a:gd name="connsiteX3" fmla="*/ 1313515 w 2627029"/>
                  <a:gd name="connsiteY3" fmla="*/ 2322892 h 2322892"/>
                  <a:gd name="connsiteX4" fmla="*/ 0 w 2627029"/>
                  <a:gd name="connsiteY4" fmla="*/ 1161446 h 232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29" h="2322892">
                    <a:moveTo>
                      <a:pt x="0" y="1161446"/>
                    </a:moveTo>
                    <a:cubicBezTo>
                      <a:pt x="0" y="519997"/>
                      <a:pt x="588081" y="0"/>
                      <a:pt x="1313515" y="0"/>
                    </a:cubicBezTo>
                    <a:cubicBezTo>
                      <a:pt x="2038949" y="0"/>
                      <a:pt x="2627030" y="519997"/>
                      <a:pt x="2627030" y="1161446"/>
                    </a:cubicBezTo>
                    <a:cubicBezTo>
                      <a:pt x="2627030" y="1802895"/>
                      <a:pt x="2038949" y="2322892"/>
                      <a:pt x="1313515" y="2322892"/>
                    </a:cubicBezTo>
                    <a:cubicBezTo>
                      <a:pt x="588081" y="2322892"/>
                      <a:pt x="0" y="1802895"/>
                      <a:pt x="0" y="1161446"/>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lvl="0" algn="ctr" defTabSz="622300">
                  <a:lnSpc>
                    <a:spcPct val="90000"/>
                  </a:lnSpc>
                  <a:spcBef>
                    <a:spcPct val="0"/>
                  </a:spcBef>
                  <a:spcAft>
                    <a:spcPct val="35000"/>
                  </a:spcAft>
                </a:pPr>
                <a:r>
                  <a:rPr lang="fr-FR" sz="1200" b="1" kern="1200" cap="small" baseline="0" dirty="0"/>
                  <a:t>..pour viser le développement des les compétences </a:t>
                </a:r>
              </a:p>
            </p:txBody>
          </p:sp>
        </p:grpSp>
        <p:sp>
          <p:nvSpPr>
            <p:cNvPr id="2" name="Rectangle à coins arrondis 1"/>
            <p:cNvSpPr/>
            <p:nvPr/>
          </p:nvSpPr>
          <p:spPr>
            <a:xfrm>
              <a:off x="250531" y="1072007"/>
              <a:ext cx="5994262" cy="226789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107" name="Groupe 106"/>
          <p:cNvGrpSpPr/>
          <p:nvPr/>
        </p:nvGrpSpPr>
        <p:grpSpPr>
          <a:xfrm>
            <a:off x="7439431" y="977612"/>
            <a:ext cx="4129177" cy="2279596"/>
            <a:chOff x="7007383" y="1072007"/>
            <a:chExt cx="4129177" cy="2279596"/>
          </a:xfrm>
        </p:grpSpPr>
        <p:pic>
          <p:nvPicPr>
            <p:cNvPr id="65" name="Image 64"/>
            <p:cNvPicPr>
              <a:picLocks noChangeAspect="1"/>
            </p:cNvPicPr>
            <p:nvPr/>
          </p:nvPicPr>
          <p:blipFill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058171" y="1668990"/>
              <a:ext cx="1841206" cy="1682612"/>
            </a:xfrm>
            <a:prstGeom prst="rect">
              <a:avLst/>
            </a:prstGeom>
          </p:spPr>
        </p:pic>
        <p:sp>
          <p:nvSpPr>
            <p:cNvPr id="68" name="ZoneTexte 67"/>
            <p:cNvSpPr txBox="1"/>
            <p:nvPr/>
          </p:nvSpPr>
          <p:spPr>
            <a:xfrm>
              <a:off x="8324025" y="3059815"/>
              <a:ext cx="1494800" cy="215435"/>
            </a:xfrm>
            <a:prstGeom prst="rect">
              <a:avLst/>
            </a:prstGeom>
            <a:noFill/>
          </p:spPr>
          <p:txBody>
            <a:bodyPr wrap="square" rtlCol="0">
              <a:spAutoFit/>
            </a:bodyPr>
            <a:lstStyle/>
            <a:p>
              <a:pPr algn="ctr"/>
              <a:r>
                <a:rPr lang="fr-FR" sz="1200" b="1" dirty="0">
                  <a:solidFill>
                    <a:schemeClr val="tx2"/>
                  </a:solidFill>
                  <a:latin typeface="Arial Narrow" panose="020B0606020202030204" pitchFamily="34" charset="0"/>
                </a:rPr>
                <a:t>Socle commun 3 C</a:t>
              </a:r>
            </a:p>
          </p:txBody>
        </p:sp>
        <p:sp>
          <p:nvSpPr>
            <p:cNvPr id="69" name="ZoneTexte 68"/>
            <p:cNvSpPr txBox="1"/>
            <p:nvPr/>
          </p:nvSpPr>
          <p:spPr>
            <a:xfrm>
              <a:off x="7929181" y="1424985"/>
              <a:ext cx="2099187" cy="430887"/>
            </a:xfrm>
            <a:prstGeom prst="rect">
              <a:avLst/>
            </a:prstGeom>
            <a:noFill/>
          </p:spPr>
          <p:txBody>
            <a:bodyPr wrap="square" rtlCol="0">
              <a:spAutoFit/>
            </a:bodyPr>
            <a:lstStyle/>
            <a:p>
              <a:pPr algn="ctr"/>
              <a:r>
                <a:rPr lang="fr-FR" sz="1100" b="1" dirty="0">
                  <a:solidFill>
                    <a:schemeClr val="tx2"/>
                  </a:solidFill>
                  <a:latin typeface="+mn-lt"/>
                </a:rPr>
                <a:t>Différenciation pédagogique</a:t>
              </a:r>
            </a:p>
            <a:p>
              <a:pPr algn="ctr"/>
              <a:r>
                <a:rPr lang="fr-FR" sz="1100" b="1" dirty="0">
                  <a:solidFill>
                    <a:schemeClr val="tx2"/>
                  </a:solidFill>
                  <a:latin typeface="+mn-lt"/>
                </a:rPr>
                <a:t>Scénarios pédagogiques</a:t>
              </a:r>
            </a:p>
          </p:txBody>
        </p:sp>
        <p:sp>
          <p:nvSpPr>
            <p:cNvPr id="70" name="ZoneTexte 69"/>
            <p:cNvSpPr txBox="1"/>
            <p:nvPr/>
          </p:nvSpPr>
          <p:spPr>
            <a:xfrm>
              <a:off x="7021005" y="1789876"/>
              <a:ext cx="1923407" cy="897682"/>
            </a:xfrm>
            <a:prstGeom prst="rect">
              <a:avLst/>
            </a:prstGeom>
            <a:noFill/>
          </p:spPr>
          <p:txBody>
            <a:bodyPr wrap="square" rtlCol="0">
              <a:spAutoFit/>
            </a:bodyPr>
            <a:lstStyle/>
            <a:p>
              <a:pPr marL="214313" indent="-214313">
                <a:spcBef>
                  <a:spcPts val="450"/>
                </a:spcBef>
                <a:buFont typeface="Wingdings" panose="05000000000000000000" pitchFamily="2" charset="2"/>
                <a:buChar char="§"/>
              </a:pPr>
              <a:r>
                <a:rPr lang="fr-FR" sz="1100" b="1" dirty="0">
                  <a:solidFill>
                    <a:schemeClr val="tx2"/>
                  </a:solidFill>
                  <a:latin typeface="+mn-lt"/>
                </a:rPr>
                <a:t>Activités simulées </a:t>
              </a:r>
              <a:br>
                <a:rPr lang="fr-FR" sz="1100" b="1" dirty="0">
                  <a:solidFill>
                    <a:schemeClr val="tx2"/>
                  </a:solidFill>
                  <a:latin typeface="+mn-lt"/>
                </a:rPr>
              </a:br>
              <a:r>
                <a:rPr lang="fr-FR" sz="1100" b="1" dirty="0">
                  <a:solidFill>
                    <a:schemeClr val="tx2"/>
                  </a:solidFill>
                  <a:latin typeface="+mn-lt"/>
                </a:rPr>
                <a:t>ou réelles</a:t>
              </a:r>
            </a:p>
            <a:p>
              <a:pPr marL="214313" indent="-214313">
                <a:spcBef>
                  <a:spcPts val="450"/>
                </a:spcBef>
                <a:buFont typeface="Wingdings" panose="05000000000000000000" pitchFamily="2" charset="2"/>
                <a:buChar char="§"/>
              </a:pPr>
              <a:r>
                <a:rPr lang="fr-FR" sz="1100" b="1" dirty="0">
                  <a:solidFill>
                    <a:schemeClr val="tx2"/>
                  </a:solidFill>
                  <a:latin typeface="+mn-lt"/>
                </a:rPr>
                <a:t>Compétences </a:t>
              </a:r>
            </a:p>
            <a:p>
              <a:pPr marL="214313" indent="-214313">
                <a:spcBef>
                  <a:spcPts val="450"/>
                </a:spcBef>
                <a:buFont typeface="Wingdings" panose="05000000000000000000" pitchFamily="2" charset="2"/>
                <a:buChar char="§"/>
              </a:pPr>
              <a:r>
                <a:rPr lang="fr-FR" sz="1100" b="1" dirty="0">
                  <a:solidFill>
                    <a:schemeClr val="tx2"/>
                  </a:solidFill>
                  <a:latin typeface="+mn-lt"/>
                </a:rPr>
                <a:t>Savoirs associé</a:t>
              </a:r>
              <a:r>
                <a:rPr lang="fr-FR" sz="1100" b="1" dirty="0">
                  <a:solidFill>
                    <a:schemeClr val="accent1"/>
                  </a:solidFill>
                  <a:latin typeface="+mn-lt"/>
                </a:rPr>
                <a:t>s</a:t>
              </a:r>
            </a:p>
          </p:txBody>
        </p:sp>
        <p:sp>
          <p:nvSpPr>
            <p:cNvPr id="73" name="Rectangle à coins arrondis 72"/>
            <p:cNvSpPr/>
            <p:nvPr/>
          </p:nvSpPr>
          <p:spPr>
            <a:xfrm>
              <a:off x="7007383" y="1072007"/>
              <a:ext cx="4129177" cy="2279596"/>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350"/>
            </a:p>
          </p:txBody>
        </p:sp>
        <p:grpSp>
          <p:nvGrpSpPr>
            <p:cNvPr id="9" name="Groupe 8"/>
            <p:cNvGrpSpPr/>
            <p:nvPr/>
          </p:nvGrpSpPr>
          <p:grpSpPr>
            <a:xfrm>
              <a:off x="10191233" y="1514537"/>
              <a:ext cx="782461" cy="1760713"/>
              <a:chOff x="9590458" y="1363368"/>
              <a:chExt cx="782461" cy="1760713"/>
            </a:xfrm>
          </p:grpSpPr>
          <p:sp>
            <p:nvSpPr>
              <p:cNvPr id="66" name="ZoneTexte 65"/>
              <p:cNvSpPr txBox="1"/>
              <p:nvPr/>
            </p:nvSpPr>
            <p:spPr>
              <a:xfrm>
                <a:off x="9598407" y="2715609"/>
                <a:ext cx="774512" cy="400110"/>
              </a:xfrm>
              <a:prstGeom prst="rect">
                <a:avLst/>
              </a:prstGeom>
              <a:noFill/>
            </p:spPr>
            <p:txBody>
              <a:bodyPr wrap="square" rtlCol="0">
                <a:spAutoFit/>
              </a:bodyPr>
              <a:lstStyle/>
              <a:p>
                <a:r>
                  <a:rPr lang="fr-FR" sz="1000" b="1" dirty="0">
                    <a:solidFill>
                      <a:schemeClr val="accent3">
                        <a:lumMod val="75000"/>
                      </a:schemeClr>
                    </a:solidFill>
                  </a:rPr>
                  <a:t>Seconde </a:t>
                </a:r>
              </a:p>
              <a:p>
                <a:r>
                  <a:rPr lang="fr-FR" sz="1000" b="1" dirty="0">
                    <a:solidFill>
                      <a:schemeClr val="accent3">
                        <a:lumMod val="75000"/>
                      </a:schemeClr>
                    </a:solidFill>
                  </a:rPr>
                  <a:t>Bac Pro</a:t>
                </a:r>
              </a:p>
            </p:txBody>
          </p:sp>
          <p:sp>
            <p:nvSpPr>
              <p:cNvPr id="67" name="ZoneTexte 66"/>
              <p:cNvSpPr txBox="1"/>
              <p:nvPr/>
            </p:nvSpPr>
            <p:spPr>
              <a:xfrm>
                <a:off x="9656688" y="1564287"/>
                <a:ext cx="601793" cy="461665"/>
              </a:xfrm>
              <a:prstGeom prst="rect">
                <a:avLst/>
              </a:prstGeom>
              <a:noFill/>
            </p:spPr>
            <p:txBody>
              <a:bodyPr wrap="square" lIns="0" tIns="0" rIns="0" bIns="0" rtlCol="0">
                <a:spAutoFit/>
              </a:bodyPr>
              <a:lstStyle/>
              <a:p>
                <a:r>
                  <a:rPr lang="fr-FR" sz="1000" b="1" dirty="0">
                    <a:solidFill>
                      <a:schemeClr val="accent6">
                        <a:lumMod val="75000"/>
                      </a:schemeClr>
                    </a:solidFill>
                  </a:rPr>
                  <a:t>Terminale</a:t>
                </a:r>
              </a:p>
              <a:p>
                <a:r>
                  <a:rPr lang="fr-FR" sz="1000" b="1" dirty="0">
                    <a:solidFill>
                      <a:schemeClr val="accent6">
                        <a:lumMod val="75000"/>
                      </a:schemeClr>
                    </a:solidFill>
                  </a:rPr>
                  <a:t>Bac Pro </a:t>
                </a:r>
              </a:p>
            </p:txBody>
          </p:sp>
          <p:cxnSp>
            <p:nvCxnSpPr>
              <p:cNvPr id="71" name="Connecteur droit avec flèche 70"/>
              <p:cNvCxnSpPr/>
              <p:nvPr/>
            </p:nvCxnSpPr>
            <p:spPr>
              <a:xfrm flipH="1" flipV="1">
                <a:off x="9594433" y="2564102"/>
                <a:ext cx="9534" cy="559979"/>
              </a:xfrm>
              <a:prstGeom prst="straightConnector1">
                <a:avLst/>
              </a:prstGeom>
              <a:ln w="38100">
                <a:solidFill>
                  <a:schemeClr val="accent3">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p:nvPr/>
            </p:nvCxnSpPr>
            <p:spPr>
              <a:xfrm flipV="1">
                <a:off x="9599200" y="1363368"/>
                <a:ext cx="0" cy="559979"/>
              </a:xfrm>
              <a:prstGeom prst="straightConnector1">
                <a:avLst/>
              </a:prstGeom>
              <a:ln w="38100" cap="flat" cmpd="sng" algn="ctr">
                <a:solidFill>
                  <a:schemeClr val="accent6"/>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ZoneTexte 73"/>
              <p:cNvSpPr txBox="1"/>
              <p:nvPr/>
            </p:nvSpPr>
            <p:spPr>
              <a:xfrm>
                <a:off x="9590458" y="2113230"/>
                <a:ext cx="722635" cy="400110"/>
              </a:xfrm>
              <a:prstGeom prst="rect">
                <a:avLst/>
              </a:prstGeom>
              <a:noFill/>
            </p:spPr>
            <p:txBody>
              <a:bodyPr wrap="square" rtlCol="0">
                <a:spAutoFit/>
              </a:bodyPr>
              <a:lstStyle/>
              <a:p>
                <a:r>
                  <a:rPr lang="fr-FR" sz="1000" b="1" dirty="0">
                    <a:solidFill>
                      <a:schemeClr val="accent5">
                        <a:lumMod val="75000"/>
                      </a:schemeClr>
                    </a:solidFill>
                  </a:rPr>
                  <a:t>Première </a:t>
                </a:r>
              </a:p>
              <a:p>
                <a:r>
                  <a:rPr lang="fr-FR" sz="1000" b="1" dirty="0">
                    <a:solidFill>
                      <a:schemeClr val="accent5">
                        <a:lumMod val="75000"/>
                      </a:schemeClr>
                    </a:solidFill>
                  </a:rPr>
                  <a:t>Bac Pro</a:t>
                </a:r>
              </a:p>
            </p:txBody>
          </p:sp>
          <p:cxnSp>
            <p:nvCxnSpPr>
              <p:cNvPr id="75" name="Connecteur droit avec flèche 74"/>
              <p:cNvCxnSpPr/>
              <p:nvPr/>
            </p:nvCxnSpPr>
            <p:spPr>
              <a:xfrm flipH="1" flipV="1">
                <a:off x="9594433" y="1970290"/>
                <a:ext cx="9534" cy="559979"/>
              </a:xfrm>
              <a:prstGeom prst="straightConnector1">
                <a:avLst/>
              </a:prstGeom>
              <a:ln w="38100">
                <a:solidFill>
                  <a:schemeClr val="accent5">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106" name="ZoneTexte 105"/>
            <p:cNvSpPr txBox="1"/>
            <p:nvPr/>
          </p:nvSpPr>
          <p:spPr>
            <a:xfrm>
              <a:off x="7420341" y="1080766"/>
              <a:ext cx="3303260" cy="369332"/>
            </a:xfrm>
            <a:prstGeom prst="rect">
              <a:avLst/>
            </a:prstGeom>
            <a:noFill/>
          </p:spPr>
          <p:txBody>
            <a:bodyPr wrap="square" rtlCol="0">
              <a:spAutoFit/>
            </a:bodyPr>
            <a:lstStyle/>
            <a:p>
              <a:pPr algn="ctr"/>
              <a:r>
                <a:rPr lang="fr-FR" b="1" dirty="0">
                  <a:solidFill>
                    <a:schemeClr val="accent6">
                      <a:lumMod val="75000"/>
                    </a:schemeClr>
                  </a:solidFill>
                  <a:latin typeface="Arial Narrow" panose="020B0606020202030204" pitchFamily="34" charset="0"/>
                </a:rPr>
                <a:t>Progression spiralaire</a:t>
              </a:r>
            </a:p>
          </p:txBody>
        </p:sp>
      </p:grpSp>
      <p:sp>
        <p:nvSpPr>
          <p:cNvPr id="108" name="ZoneTexte 107"/>
          <p:cNvSpPr txBox="1"/>
          <p:nvPr/>
        </p:nvSpPr>
        <p:spPr>
          <a:xfrm>
            <a:off x="4737265" y="3651704"/>
            <a:ext cx="2988329" cy="1477328"/>
          </a:xfrm>
          <a:prstGeom prst="rect">
            <a:avLst/>
          </a:prstGeom>
          <a:noFill/>
        </p:spPr>
        <p:txBody>
          <a:bodyPr wrap="square" rtlCol="0">
            <a:spAutoFit/>
          </a:bodyPr>
          <a:lstStyle/>
          <a:p>
            <a:r>
              <a:rPr lang="fr-FR" b="1" dirty="0">
                <a:solidFill>
                  <a:schemeClr val="accent6">
                    <a:lumMod val="75000"/>
                  </a:schemeClr>
                </a:solidFill>
                <a:latin typeface="Arial Narrow" panose="020B0606020202030204" pitchFamily="34" charset="0"/>
              </a:rPr>
              <a:t>Construire les compétences professionnelles des élèves :</a:t>
            </a:r>
          </a:p>
          <a:p>
            <a:pPr marL="285750" indent="-285750">
              <a:buFontTx/>
              <a:buChar char="-"/>
            </a:pPr>
            <a:r>
              <a:rPr lang="fr-FR" b="1" dirty="0">
                <a:solidFill>
                  <a:schemeClr val="accent6">
                    <a:lumMod val="75000"/>
                  </a:schemeClr>
                </a:solidFill>
                <a:latin typeface="Arial Narrow" panose="020B0606020202030204" pitchFamily="34" charset="0"/>
              </a:rPr>
              <a:t>Techniques</a:t>
            </a:r>
          </a:p>
          <a:p>
            <a:pPr marL="285750" indent="-285750">
              <a:buFontTx/>
              <a:buChar char="-"/>
            </a:pPr>
            <a:r>
              <a:rPr lang="fr-FR" b="1" dirty="0">
                <a:solidFill>
                  <a:schemeClr val="accent6">
                    <a:lumMod val="75000"/>
                  </a:schemeClr>
                </a:solidFill>
                <a:latin typeface="Arial Narrow" panose="020B0606020202030204" pitchFamily="34" charset="0"/>
              </a:rPr>
              <a:t>Numériques</a:t>
            </a:r>
          </a:p>
          <a:p>
            <a:pPr marL="285750" indent="-285750">
              <a:buFontTx/>
              <a:buChar char="-"/>
            </a:pPr>
            <a:r>
              <a:rPr lang="fr-FR" b="1" dirty="0">
                <a:solidFill>
                  <a:schemeClr val="accent6">
                    <a:lumMod val="75000"/>
                  </a:schemeClr>
                </a:solidFill>
                <a:latin typeface="Arial Narrow" panose="020B0606020202030204" pitchFamily="34" charset="0"/>
              </a:rPr>
              <a:t>Transversales </a:t>
            </a:r>
          </a:p>
        </p:txBody>
      </p:sp>
    </p:spTree>
    <p:extLst>
      <p:ext uri="{BB962C8B-B14F-4D97-AF65-F5344CB8AC3E}">
        <p14:creationId xmlns:p14="http://schemas.microsoft.com/office/powerpoint/2010/main" val="351253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Organiser Un espace professionnel « phygital »</a:t>
            </a:r>
          </a:p>
        </p:txBody>
      </p:sp>
      <p:grpSp>
        <p:nvGrpSpPr>
          <p:cNvPr id="12" name="Groupe 11"/>
          <p:cNvGrpSpPr/>
          <p:nvPr/>
        </p:nvGrpSpPr>
        <p:grpSpPr>
          <a:xfrm>
            <a:off x="5016600" y="2301264"/>
            <a:ext cx="6480000" cy="3504000"/>
            <a:chOff x="450557" y="1497780"/>
            <a:chExt cx="4860000" cy="2628000"/>
          </a:xfrm>
        </p:grpSpPr>
        <p:sp>
          <p:nvSpPr>
            <p:cNvPr id="4" name="Rectangle à coins arrondis 3"/>
            <p:cNvSpPr/>
            <p:nvPr/>
          </p:nvSpPr>
          <p:spPr>
            <a:xfrm>
              <a:off x="450557" y="1497780"/>
              <a:ext cx="4860000" cy="2628000"/>
            </a:xfrm>
            <a:prstGeom prst="roundRect">
              <a:avLst/>
            </a:prstGeom>
            <a:ln w="38100">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lIns="0" tIns="240000" rIns="48000" rtlCol="0" anchor="t" anchorCtr="0"/>
            <a:lstStyle/>
            <a:p>
              <a:pPr algn="r"/>
              <a:r>
                <a:rPr lang="fr-FR" dirty="0">
                  <a:solidFill>
                    <a:schemeClr val="tx2"/>
                  </a:solidFill>
                </a:rPr>
                <a:t>Espace de travail numérique</a:t>
              </a:r>
            </a:p>
            <a:p>
              <a:pPr algn="ctr"/>
              <a:endParaRPr lang="fr-FR" b="1" dirty="0">
                <a:solidFill>
                  <a:schemeClr val="accent1"/>
                </a:solidFill>
              </a:endParaRPr>
            </a:p>
            <a:p>
              <a:pPr algn="ctr"/>
              <a:endParaRPr lang="fr-FR" b="1" dirty="0">
                <a:solidFill>
                  <a:schemeClr val="accent1"/>
                </a:solidFill>
              </a:endParaRPr>
            </a:p>
          </p:txBody>
        </p:sp>
        <p:pic>
          <p:nvPicPr>
            <p:cNvPr id="6" name="Image 5"/>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118118" y="2448218"/>
              <a:ext cx="1345757" cy="1345757"/>
            </a:xfrm>
            <a:prstGeom prst="rect">
              <a:avLst/>
            </a:prstGeom>
          </p:spPr>
        </p:pic>
      </p:grpSp>
      <p:grpSp>
        <p:nvGrpSpPr>
          <p:cNvPr id="3" name="Groupe 2"/>
          <p:cNvGrpSpPr/>
          <p:nvPr/>
        </p:nvGrpSpPr>
        <p:grpSpPr>
          <a:xfrm>
            <a:off x="877000" y="1264094"/>
            <a:ext cx="6480000" cy="3504000"/>
            <a:chOff x="-1434412" y="971388"/>
            <a:chExt cx="4860000" cy="262800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350" y="1887507"/>
              <a:ext cx="2686700" cy="1533352"/>
            </a:xfrm>
            <a:prstGeom prst="rect">
              <a:avLst/>
            </a:prstGeom>
          </p:spPr>
        </p:pic>
        <p:sp>
          <p:nvSpPr>
            <p:cNvPr id="5" name="Rectangle à coins arrondis 4"/>
            <p:cNvSpPr/>
            <p:nvPr/>
          </p:nvSpPr>
          <p:spPr>
            <a:xfrm>
              <a:off x="-1434412" y="971388"/>
              <a:ext cx="4860000" cy="2628000"/>
            </a:xfrm>
            <a:prstGeom prst="roundRect">
              <a:avLst/>
            </a:prstGeom>
            <a:noFill/>
            <a:ln w="38100">
              <a:solidFill>
                <a:schemeClr val="accent6"/>
              </a:solidFill>
              <a:prstDash val="dash"/>
            </a:ln>
          </p:spPr>
          <p:style>
            <a:lnRef idx="2">
              <a:schemeClr val="accent1"/>
            </a:lnRef>
            <a:fillRef idx="1">
              <a:schemeClr val="lt1"/>
            </a:fillRef>
            <a:effectRef idx="0">
              <a:schemeClr val="accent1"/>
            </a:effectRef>
            <a:fontRef idx="minor">
              <a:schemeClr val="dk1"/>
            </a:fontRef>
          </p:style>
          <p:txBody>
            <a:bodyPr lIns="0" tIns="240000" rIns="48000" rtlCol="0" anchor="t" anchorCtr="0"/>
            <a:lstStyle/>
            <a:p>
              <a:r>
                <a:rPr lang="fr-FR" dirty="0">
                  <a:solidFill>
                    <a:schemeClr val="tx2"/>
                  </a:solidFill>
                </a:rPr>
                <a:t>Espace de travail Physique</a:t>
              </a:r>
            </a:p>
            <a:p>
              <a:endParaRPr lang="fr-FR" b="1" dirty="0">
                <a:solidFill>
                  <a:schemeClr val="accent1"/>
                </a:solidFill>
              </a:endParaRPr>
            </a:p>
            <a:p>
              <a:pPr algn="ctr"/>
              <a:endParaRPr lang="fr-FR" b="1" dirty="0">
                <a:solidFill>
                  <a:schemeClr val="accent1"/>
                </a:solidFill>
              </a:endParaRPr>
            </a:p>
          </p:txBody>
        </p:sp>
      </p:grpSp>
      <p:grpSp>
        <p:nvGrpSpPr>
          <p:cNvPr id="13" name="Groupe 12"/>
          <p:cNvGrpSpPr/>
          <p:nvPr/>
        </p:nvGrpSpPr>
        <p:grpSpPr>
          <a:xfrm>
            <a:off x="5016601" y="2413005"/>
            <a:ext cx="2311021" cy="2311021"/>
            <a:chOff x="3289110" y="1359883"/>
            <a:chExt cx="1733266" cy="1733266"/>
          </a:xfrm>
        </p:grpSpPr>
        <p:pic>
          <p:nvPicPr>
            <p:cNvPr id="7" name="Imag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89110" y="1359883"/>
              <a:ext cx="1733266" cy="1733266"/>
            </a:xfrm>
            <a:prstGeom prst="rect">
              <a:avLst/>
            </a:prstGeom>
          </p:spPr>
        </p:pic>
        <p:sp>
          <p:nvSpPr>
            <p:cNvPr id="11" name="ZoneTexte 10"/>
            <p:cNvSpPr txBox="1"/>
            <p:nvPr/>
          </p:nvSpPr>
          <p:spPr>
            <a:xfrm>
              <a:off x="3562066" y="1470198"/>
              <a:ext cx="1460310" cy="276999"/>
            </a:xfrm>
            <a:prstGeom prst="rect">
              <a:avLst/>
            </a:prstGeom>
            <a:noFill/>
          </p:spPr>
          <p:txBody>
            <a:bodyPr wrap="square" rtlCol="0">
              <a:spAutoFit/>
            </a:bodyPr>
            <a:lstStyle/>
            <a:p>
              <a:r>
                <a:rPr lang="fr-FR" b="1" dirty="0">
                  <a:solidFill>
                    <a:schemeClr val="tx2"/>
                  </a:solidFill>
                </a:rPr>
                <a:t>SIMULATEUR</a:t>
              </a:r>
            </a:p>
          </p:txBody>
        </p:sp>
      </p:grpSp>
    </p:spTree>
    <p:extLst>
      <p:ext uri="{BB962C8B-B14F-4D97-AF65-F5344CB8AC3E}">
        <p14:creationId xmlns:p14="http://schemas.microsoft.com/office/powerpoint/2010/main" val="238804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Contexte de la rénovation</a:t>
            </a:r>
          </a:p>
        </p:txBody>
      </p:sp>
      <p:sp>
        <p:nvSpPr>
          <p:cNvPr id="4" name="Rectangle 3"/>
          <p:cNvSpPr/>
          <p:nvPr/>
        </p:nvSpPr>
        <p:spPr>
          <a:xfrm>
            <a:off x="433176" y="2131404"/>
            <a:ext cx="2865168" cy="1077218"/>
          </a:xfrm>
          <a:prstGeom prst="rect">
            <a:avLst/>
          </a:prstGeom>
        </p:spPr>
        <p:txBody>
          <a:bodyPr wrap="square">
            <a:spAutoFit/>
          </a:bodyPr>
          <a:lstStyle/>
          <a:p>
            <a:pPr lvl="0">
              <a:spcAft>
                <a:spcPts val="0"/>
              </a:spcAft>
            </a:pPr>
            <a:r>
              <a:rPr lang="fr-FR" sz="1600" dirty="0">
                <a:latin typeface="Arial Narrow" panose="020B0606020202030204" pitchFamily="34" charset="0"/>
                <a:ea typeface="Times New Roman" panose="02020603050405020304" pitchFamily="18" charset="0"/>
                <a:cs typeface="Times New Roman" panose="02020603050405020304" pitchFamily="18" charset="0"/>
              </a:rPr>
              <a:t>Une volonté nationale d’harmoniser et d’épurer la structure des référentiels professionnels </a:t>
            </a:r>
          </a:p>
          <a:p>
            <a:pPr lvl="0">
              <a:spcAft>
                <a:spcPts val="0"/>
              </a:spcAft>
            </a:pPr>
            <a:endParaRPr lang="fr-FR" sz="16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Rectangle à coins arrondis 5"/>
          <p:cNvSpPr/>
          <p:nvPr/>
        </p:nvSpPr>
        <p:spPr>
          <a:xfrm>
            <a:off x="4808566" y="4163143"/>
            <a:ext cx="3899164" cy="151216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t" anchorCtr="0"/>
          <a:lstStyle/>
          <a:p>
            <a:pPr algn="ctr"/>
            <a:r>
              <a:rPr lang="fr-FR" b="1" dirty="0">
                <a:solidFill>
                  <a:schemeClr val="accent3">
                    <a:lumMod val="75000"/>
                  </a:schemeClr>
                </a:solidFill>
              </a:rPr>
              <a:t>Référentiel AGOrA</a:t>
            </a:r>
          </a:p>
          <a:p>
            <a:pPr marL="285750" indent="-285750">
              <a:buFont typeface="Arial" panose="020B0604020202020204" pitchFamily="34" charset="0"/>
              <a:buChar char="•"/>
            </a:pPr>
            <a:r>
              <a:rPr lang="fr-FR" sz="1600" dirty="0">
                <a:solidFill>
                  <a:schemeClr val="tx1">
                    <a:lumMod val="65000"/>
                    <a:lumOff val="35000"/>
                  </a:schemeClr>
                </a:solidFill>
              </a:rPr>
              <a:t>3 pôles d’activités professionnelles </a:t>
            </a:r>
          </a:p>
          <a:p>
            <a:pPr marL="285750" indent="-285750">
              <a:buFont typeface="Arial" panose="020B0604020202020204" pitchFamily="34" charset="0"/>
              <a:buChar char="•"/>
            </a:pPr>
            <a:r>
              <a:rPr lang="fr-FR" sz="1600" dirty="0">
                <a:solidFill>
                  <a:schemeClr val="tx1">
                    <a:lumMod val="65000"/>
                    <a:lumOff val="35000"/>
                  </a:schemeClr>
                </a:solidFill>
              </a:rPr>
              <a:t>3 unités de certification </a:t>
            </a:r>
          </a:p>
          <a:p>
            <a:pPr marL="285750" indent="-285750">
              <a:buFont typeface="Arial" panose="020B0604020202020204" pitchFamily="34" charset="0"/>
              <a:buChar char="•"/>
            </a:pPr>
            <a:r>
              <a:rPr lang="fr-FR" sz="1600" dirty="0">
                <a:solidFill>
                  <a:schemeClr val="tx1">
                    <a:lumMod val="65000"/>
                    <a:lumOff val="35000"/>
                  </a:schemeClr>
                </a:solidFill>
              </a:rPr>
              <a:t> 38 compétences organisées en 3 blocs de compétences</a:t>
            </a:r>
          </a:p>
        </p:txBody>
      </p:sp>
      <p:sp>
        <p:nvSpPr>
          <p:cNvPr id="8" name="Rectangle à coins arrondis 7"/>
          <p:cNvSpPr/>
          <p:nvPr/>
        </p:nvSpPr>
        <p:spPr>
          <a:xfrm>
            <a:off x="4731107" y="1392013"/>
            <a:ext cx="3960000" cy="255600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t" anchorCtr="0"/>
          <a:lstStyle/>
          <a:p>
            <a:pPr algn="ctr"/>
            <a:r>
              <a:rPr lang="fr-FR" b="1" dirty="0"/>
              <a:t>Les nouveaux référentiels</a:t>
            </a:r>
          </a:p>
          <a:p>
            <a:pPr marL="160338" lvl="0" indent="-160338" algn="just">
              <a:spcAft>
                <a:spcPts val="0"/>
              </a:spcAft>
              <a:buFont typeface="Calibri" panose="020F0502020204030204" pitchFamily="34" charset="0"/>
              <a:buChar char="-"/>
            </a:pPr>
            <a:r>
              <a:rPr lang="fr-FR" sz="1600" dirty="0">
                <a:solidFill>
                  <a:schemeClr val="tx1">
                    <a:lumMod val="65000"/>
                    <a:lumOff val="35000"/>
                  </a:schemeClr>
                </a:solidFill>
              </a:rPr>
              <a:t>Un référentiel des activités professionnelles organisé en 3 pôles </a:t>
            </a:r>
          </a:p>
          <a:p>
            <a:pPr marL="160338" lvl="0" indent="-160338" algn="just">
              <a:spcAft>
                <a:spcPts val="0"/>
              </a:spcAft>
              <a:buFont typeface="Calibri" panose="020F0502020204030204" pitchFamily="34" charset="0"/>
              <a:buChar char="-"/>
            </a:pPr>
            <a:r>
              <a:rPr lang="fr-FR" sz="1600" dirty="0">
                <a:solidFill>
                  <a:schemeClr val="tx1">
                    <a:lumMod val="65000"/>
                    <a:lumOff val="35000"/>
                  </a:schemeClr>
                </a:solidFill>
              </a:rPr>
              <a:t>36 à 38 compétences organisées en blocs </a:t>
            </a:r>
          </a:p>
          <a:p>
            <a:pPr marL="160338" lvl="0" indent="-160338" algn="just">
              <a:spcAft>
                <a:spcPts val="0"/>
              </a:spcAft>
              <a:buFont typeface="Calibri" panose="020F0502020204030204" pitchFamily="34" charset="0"/>
              <a:buChar char="-"/>
            </a:pPr>
            <a:r>
              <a:rPr lang="fr-FR" sz="1600" dirty="0">
                <a:solidFill>
                  <a:schemeClr val="tx1">
                    <a:lumMod val="65000"/>
                    <a:lumOff val="35000"/>
                  </a:schemeClr>
                </a:solidFill>
              </a:rPr>
              <a:t>Un lien systématique entre le RAP et le Référentiel de compétences (RC)</a:t>
            </a:r>
          </a:p>
          <a:p>
            <a:pPr marL="160338" lvl="0" indent="-160338" algn="just">
              <a:spcAft>
                <a:spcPts val="0"/>
              </a:spcAft>
              <a:buFont typeface="Calibri" panose="020F0502020204030204" pitchFamily="34" charset="0"/>
              <a:buChar char="-"/>
            </a:pPr>
            <a:r>
              <a:rPr lang="fr-FR" sz="1600" dirty="0">
                <a:solidFill>
                  <a:schemeClr val="tx1">
                    <a:lumMod val="65000"/>
                    <a:lumOff val="35000"/>
                  </a:schemeClr>
                </a:solidFill>
              </a:rPr>
              <a:t>Une certification par blocs de compétences et des sous-épreuves par groupes de compétences</a:t>
            </a:r>
          </a:p>
        </p:txBody>
      </p:sp>
      <p:sp>
        <p:nvSpPr>
          <p:cNvPr id="9" name="Rectangle avec coins arrondis en diagonale 8"/>
          <p:cNvSpPr/>
          <p:nvPr/>
        </p:nvSpPr>
        <p:spPr>
          <a:xfrm>
            <a:off x="497608" y="1459672"/>
            <a:ext cx="2574056" cy="648072"/>
          </a:xfrm>
          <a:prstGeom prst="round2Diag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t>Actualité des diplômes professionnels</a:t>
            </a:r>
          </a:p>
        </p:txBody>
      </p:sp>
      <p:sp>
        <p:nvSpPr>
          <p:cNvPr id="10" name="Rectangle avec coins arrondis en diagonale 9"/>
          <p:cNvSpPr/>
          <p:nvPr/>
        </p:nvSpPr>
        <p:spPr>
          <a:xfrm>
            <a:off x="507030" y="3789040"/>
            <a:ext cx="2574056" cy="648072"/>
          </a:xfrm>
          <a:prstGeom prst="round2Diag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t>Transformation de la voie professionnelle</a:t>
            </a:r>
          </a:p>
        </p:txBody>
      </p:sp>
      <p:sp>
        <p:nvSpPr>
          <p:cNvPr id="11" name="Rectangle 10"/>
          <p:cNvSpPr/>
          <p:nvPr/>
        </p:nvSpPr>
        <p:spPr>
          <a:xfrm>
            <a:off x="433176" y="4437112"/>
            <a:ext cx="2791314" cy="1815882"/>
          </a:xfrm>
          <a:prstGeom prst="rect">
            <a:avLst/>
          </a:prstGeom>
        </p:spPr>
        <p:txBody>
          <a:bodyPr wrap="square">
            <a:spAutoFit/>
          </a:bodyPr>
          <a:lstStyle/>
          <a:p>
            <a:pPr lvl="0">
              <a:spcAft>
                <a:spcPts val="0"/>
              </a:spcAft>
            </a:pPr>
            <a:r>
              <a:rPr lang="fr-FR" sz="1600" dirty="0">
                <a:latin typeface="Arial Narrow" panose="020B0606020202030204" pitchFamily="34" charset="0"/>
              </a:rPr>
              <a:t>Une rénovation des diplômes professionnels tous les 5 ans pour suivre les évolutions du monde économique, la digitalisation des processus et les attentes des recruteurs</a:t>
            </a:r>
          </a:p>
          <a:p>
            <a:pPr lvl="0">
              <a:spcAft>
                <a:spcPts val="0"/>
              </a:spcAft>
            </a:pPr>
            <a:endParaRPr lang="fr-FR" sz="16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61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6132003" y="3346574"/>
            <a:ext cx="5151548" cy="2588515"/>
            <a:chOff x="5951984" y="3835534"/>
            <a:chExt cx="5151548" cy="2588515"/>
          </a:xfrm>
        </p:grpSpPr>
        <p:pic>
          <p:nvPicPr>
            <p:cNvPr id="14" name="Image 13">
              <a:extLst>
                <a:ext uri="{FF2B5EF4-FFF2-40B4-BE49-F238E27FC236}">
                  <a16:creationId xmlns:a16="http://schemas.microsoft.com/office/drawing/2014/main" id="{C99CCDEC-94B0-0B4E-8A0A-F01FEEECC57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27108" y="4127444"/>
              <a:ext cx="2684255" cy="2296605"/>
            </a:xfrm>
            <a:prstGeom prst="rect">
              <a:avLst/>
            </a:prstGeom>
          </p:spPr>
        </p:pic>
        <p:sp>
          <p:nvSpPr>
            <p:cNvPr id="18" name="ZoneTexte 17">
              <a:extLst>
                <a:ext uri="{FF2B5EF4-FFF2-40B4-BE49-F238E27FC236}">
                  <a16:creationId xmlns:a16="http://schemas.microsoft.com/office/drawing/2014/main" id="{04433072-029D-40E0-9055-B3CBB9BBE097}"/>
                </a:ext>
              </a:extLst>
            </p:cNvPr>
            <p:cNvSpPr txBox="1"/>
            <p:nvPr/>
          </p:nvSpPr>
          <p:spPr>
            <a:xfrm>
              <a:off x="5951984" y="3835534"/>
              <a:ext cx="5151548" cy="2577629"/>
            </a:xfrm>
            <a:prstGeom prst="rect">
              <a:avLst/>
            </a:prstGeom>
            <a:noFill/>
          </p:spPr>
          <p:txBody>
            <a:bodyPr wrap="square" rtlCol="0">
              <a:spAutoFit/>
            </a:bodyPr>
            <a:lstStyle/>
            <a:p>
              <a:pPr lvl="0" algn="r"/>
              <a:r>
                <a:rPr lang="fr-FR" sz="2000" b="1" spc="38" dirty="0">
                  <a:solidFill>
                    <a:schemeClr val="accent6">
                      <a:lumMod val="75000"/>
                    </a:schemeClr>
                  </a:solidFill>
                  <a:latin typeface="+mn-lt"/>
                  <a:cs typeface="Circular Std" panose="020B0604020101020102" pitchFamily="34" charset="77"/>
                </a:rPr>
                <a:t>Tous les secteurs d’activités</a:t>
              </a:r>
            </a:p>
            <a:p>
              <a:pPr lvl="0" algn="r"/>
              <a:r>
                <a:rPr lang="fr-FR" sz="2000" b="1" spc="38" dirty="0">
                  <a:solidFill>
                    <a:schemeClr val="accent6">
                      <a:lumMod val="75000"/>
                    </a:schemeClr>
                  </a:solidFill>
                  <a:latin typeface="+mn-lt"/>
                  <a:cs typeface="Circular Std" panose="020B0604020101020102" pitchFamily="34" charset="77"/>
                </a:rPr>
                <a:t>Toutes les branches professionnelles</a:t>
              </a:r>
              <a:endParaRPr lang="fr-FR" sz="2000" b="1" dirty="0">
                <a:solidFill>
                  <a:schemeClr val="accent6">
                    <a:lumMod val="75000"/>
                  </a:schemeClr>
                </a:solidFill>
                <a:latin typeface="+mn-lt"/>
                <a:cs typeface="Circular Std" panose="020B0604020101020102" pitchFamily="34" charset="77"/>
              </a:endParaRPr>
            </a:p>
            <a:p>
              <a:pPr algn="r"/>
              <a:r>
                <a:rPr lang="fr-FR" b="1" dirty="0">
                  <a:solidFill>
                    <a:schemeClr val="accent6">
                      <a:lumMod val="75000"/>
                    </a:schemeClr>
                  </a:solidFill>
                  <a:latin typeface="+mn-lt"/>
                  <a:cs typeface="Circular Std" panose="020B0604020101020102" pitchFamily="34" charset="77"/>
                </a:rPr>
                <a:t>Industrie</a:t>
              </a:r>
            </a:p>
            <a:p>
              <a:pPr algn="r"/>
              <a:r>
                <a:rPr lang="fr-FR" b="1" dirty="0">
                  <a:solidFill>
                    <a:schemeClr val="accent6">
                      <a:lumMod val="75000"/>
                    </a:schemeClr>
                  </a:solidFill>
                  <a:latin typeface="+mn-lt"/>
                  <a:cs typeface="Circular Std" panose="020B0604020101020102" pitchFamily="34" charset="77"/>
                </a:rPr>
                <a:t>Artisanat</a:t>
              </a:r>
            </a:p>
            <a:p>
              <a:pPr algn="r"/>
              <a:r>
                <a:rPr lang="fr-FR" b="1" dirty="0">
                  <a:solidFill>
                    <a:schemeClr val="accent6">
                      <a:lumMod val="75000"/>
                    </a:schemeClr>
                  </a:solidFill>
                  <a:latin typeface="+mn-lt"/>
                  <a:cs typeface="Circular Std" panose="020B0604020101020102" pitchFamily="34" charset="77"/>
                </a:rPr>
                <a:t>Médico-social</a:t>
              </a:r>
            </a:p>
            <a:p>
              <a:pPr algn="r"/>
              <a:r>
                <a:rPr lang="fr-FR" b="1" dirty="0">
                  <a:solidFill>
                    <a:schemeClr val="accent6">
                      <a:lumMod val="75000"/>
                    </a:schemeClr>
                  </a:solidFill>
                  <a:latin typeface="+mn-lt"/>
                  <a:cs typeface="Circular Std" panose="020B0604020101020102" pitchFamily="34" charset="77"/>
                </a:rPr>
                <a:t>Services</a:t>
              </a:r>
            </a:p>
            <a:p>
              <a:pPr algn="r"/>
              <a:r>
                <a:rPr lang="fr-FR" b="1" dirty="0">
                  <a:solidFill>
                    <a:schemeClr val="accent6">
                      <a:lumMod val="75000"/>
                    </a:schemeClr>
                  </a:solidFill>
                  <a:latin typeface="+mn-lt"/>
                  <a:cs typeface="Circular Std" panose="020B0604020101020102" pitchFamily="34" charset="77"/>
                </a:rPr>
                <a:t>Immobilier</a:t>
              </a:r>
            </a:p>
            <a:p>
              <a:pPr algn="r"/>
              <a:r>
                <a:rPr lang="fr-FR" b="1" dirty="0">
                  <a:solidFill>
                    <a:schemeClr val="accent6">
                      <a:lumMod val="75000"/>
                    </a:schemeClr>
                  </a:solidFill>
                  <a:latin typeface="+mn-lt"/>
                  <a:cs typeface="Circular Std" panose="020B0604020101020102" pitchFamily="34" charset="77"/>
                </a:rPr>
                <a:t>Etc.</a:t>
              </a:r>
            </a:p>
            <a:p>
              <a:pPr algn="r"/>
              <a:endParaRPr lang="fr-FR" sz="1350" dirty="0">
                <a:latin typeface="+mn-lt"/>
              </a:endParaRPr>
            </a:p>
          </p:txBody>
        </p:sp>
      </p:grpSp>
      <p:sp>
        <p:nvSpPr>
          <p:cNvPr id="5" name="ZoneTexte 4">
            <a:extLst>
              <a:ext uri="{FF2B5EF4-FFF2-40B4-BE49-F238E27FC236}">
                <a16:creationId xmlns:a16="http://schemas.microsoft.com/office/drawing/2014/main" id="{F4565C01-7819-BC45-BE30-AD38BF5F5963}"/>
              </a:ext>
            </a:extLst>
          </p:cNvPr>
          <p:cNvSpPr txBox="1"/>
          <p:nvPr/>
        </p:nvSpPr>
        <p:spPr>
          <a:xfrm>
            <a:off x="1271464" y="1051152"/>
            <a:ext cx="5904656" cy="400110"/>
          </a:xfrm>
          <a:prstGeom prst="rect">
            <a:avLst/>
          </a:prstGeom>
          <a:noFill/>
        </p:spPr>
        <p:txBody>
          <a:bodyPr wrap="square" rtlCol="0">
            <a:spAutoFit/>
          </a:bodyPr>
          <a:lstStyle/>
          <a:p>
            <a:r>
              <a:rPr lang="fr-FR" sz="2000" b="1" spc="38" dirty="0">
                <a:solidFill>
                  <a:schemeClr val="tx1">
                    <a:lumMod val="65000"/>
                    <a:lumOff val="35000"/>
                  </a:schemeClr>
                </a:solidFill>
                <a:latin typeface="+mn-lt"/>
                <a:cs typeface="Circular Std" panose="020B0604020101020102" pitchFamily="34" charset="77"/>
              </a:rPr>
              <a:t>Les métiers de l’assistance à la gestion concernent :</a:t>
            </a:r>
          </a:p>
        </p:txBody>
      </p:sp>
      <p:grpSp>
        <p:nvGrpSpPr>
          <p:cNvPr id="6" name="Groupe 5"/>
          <p:cNvGrpSpPr/>
          <p:nvPr/>
        </p:nvGrpSpPr>
        <p:grpSpPr>
          <a:xfrm>
            <a:off x="3658648" y="1633675"/>
            <a:ext cx="4392487" cy="2134841"/>
            <a:chOff x="6815119" y="1381487"/>
            <a:chExt cx="4392487" cy="2134841"/>
          </a:xfrm>
        </p:grpSpPr>
        <p:sp>
          <p:nvSpPr>
            <p:cNvPr id="20" name="ZoneTexte 19">
              <a:extLst>
                <a:ext uri="{FF2B5EF4-FFF2-40B4-BE49-F238E27FC236}">
                  <a16:creationId xmlns:a16="http://schemas.microsoft.com/office/drawing/2014/main" id="{2A2BAE9E-8F2E-A046-AF4E-C86290DD2BA3}"/>
                </a:ext>
              </a:extLst>
            </p:cNvPr>
            <p:cNvSpPr txBox="1"/>
            <p:nvPr/>
          </p:nvSpPr>
          <p:spPr>
            <a:xfrm>
              <a:off x="6815119" y="1381487"/>
              <a:ext cx="4392487" cy="1508105"/>
            </a:xfrm>
            <a:prstGeom prst="rect">
              <a:avLst/>
            </a:prstGeom>
            <a:noFill/>
          </p:spPr>
          <p:txBody>
            <a:bodyPr wrap="square" rtlCol="0">
              <a:spAutoFit/>
            </a:bodyPr>
            <a:lstStyle/>
            <a:p>
              <a:pPr lvl="0"/>
              <a:r>
                <a:rPr lang="fr-FR" sz="2000" b="1" spc="38" dirty="0">
                  <a:solidFill>
                    <a:schemeClr val="accent3">
                      <a:lumMod val="75000"/>
                    </a:schemeClr>
                  </a:solidFill>
                  <a:latin typeface="+mn-lt"/>
                  <a:cs typeface="Circular Std" panose="020B0604020101020102" pitchFamily="34" charset="77"/>
                </a:rPr>
                <a:t>Toutes les tailles d’organisations</a:t>
              </a:r>
            </a:p>
            <a:p>
              <a:pPr lvl="0"/>
              <a:r>
                <a:rPr lang="fr-FR" b="1" dirty="0">
                  <a:solidFill>
                    <a:schemeClr val="accent3">
                      <a:lumMod val="75000"/>
                    </a:schemeClr>
                  </a:solidFill>
                  <a:latin typeface="+mn-lt"/>
                  <a:cs typeface="Circular Std" panose="020B0604020101020102" pitchFamily="34" charset="77"/>
                </a:rPr>
                <a:t>Très petites</a:t>
              </a:r>
            </a:p>
            <a:p>
              <a:pPr lvl="0"/>
              <a:r>
                <a:rPr lang="fr-FR" b="1" dirty="0">
                  <a:solidFill>
                    <a:schemeClr val="accent3">
                      <a:lumMod val="75000"/>
                    </a:schemeClr>
                  </a:solidFill>
                  <a:latin typeface="+mn-lt"/>
                  <a:cs typeface="Circular Std" panose="020B0604020101020102" pitchFamily="34" charset="77"/>
                </a:rPr>
                <a:t>Petites</a:t>
              </a:r>
            </a:p>
            <a:p>
              <a:pPr lvl="0"/>
              <a:r>
                <a:rPr lang="fr-FR" b="1" dirty="0">
                  <a:solidFill>
                    <a:schemeClr val="accent3">
                      <a:lumMod val="75000"/>
                    </a:schemeClr>
                  </a:solidFill>
                  <a:latin typeface="+mn-lt"/>
                  <a:cs typeface="Circular Std" panose="020B0604020101020102" pitchFamily="34" charset="77"/>
                </a:rPr>
                <a:t>Moyennes</a:t>
              </a:r>
            </a:p>
            <a:p>
              <a:pPr lvl="0"/>
              <a:r>
                <a:rPr lang="fr-FR" b="1" dirty="0">
                  <a:solidFill>
                    <a:schemeClr val="accent3">
                      <a:lumMod val="75000"/>
                    </a:schemeClr>
                  </a:solidFill>
                  <a:latin typeface="+mn-lt"/>
                  <a:cs typeface="Circular Std" panose="020B0604020101020102" pitchFamily="34" charset="77"/>
                </a:rPr>
                <a:t>Grandes</a:t>
              </a:r>
            </a:p>
          </p:txBody>
        </p:sp>
        <p:pic>
          <p:nvPicPr>
            <p:cNvPr id="7" name="Image 6">
              <a:extLst>
                <a:ext uri="{FF2B5EF4-FFF2-40B4-BE49-F238E27FC236}">
                  <a16:creationId xmlns:a16="http://schemas.microsoft.com/office/drawing/2014/main" id="{6A24D6AE-DF28-6745-889C-5FEFD4E5E4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00256" y="1897249"/>
              <a:ext cx="1555447" cy="16190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4" name="Groupe 3"/>
          <p:cNvGrpSpPr/>
          <p:nvPr/>
        </p:nvGrpSpPr>
        <p:grpSpPr>
          <a:xfrm>
            <a:off x="1056483" y="3346574"/>
            <a:ext cx="3671846" cy="2265753"/>
            <a:chOff x="719558" y="2589403"/>
            <a:chExt cx="3671846" cy="2265753"/>
          </a:xfrm>
        </p:grpSpPr>
        <p:pic>
          <p:nvPicPr>
            <p:cNvPr id="3" name="Image 2">
              <a:extLst>
                <a:ext uri="{FF2B5EF4-FFF2-40B4-BE49-F238E27FC236}">
                  <a16:creationId xmlns:a16="http://schemas.microsoft.com/office/drawing/2014/main" id="{97EF3B2F-15ED-164D-A5F4-3FCC653625A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99455" y="3108367"/>
              <a:ext cx="1853053" cy="17467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ZoneTexte 16">
              <a:extLst>
                <a:ext uri="{FF2B5EF4-FFF2-40B4-BE49-F238E27FC236}">
                  <a16:creationId xmlns:a16="http://schemas.microsoft.com/office/drawing/2014/main" id="{93342DD6-F0F9-4E46-B16D-6BDC5286A0F6}"/>
                </a:ext>
              </a:extLst>
            </p:cNvPr>
            <p:cNvSpPr txBox="1"/>
            <p:nvPr/>
          </p:nvSpPr>
          <p:spPr>
            <a:xfrm>
              <a:off x="719558" y="2589403"/>
              <a:ext cx="3671846" cy="2092881"/>
            </a:xfrm>
            <a:prstGeom prst="rect">
              <a:avLst/>
            </a:prstGeom>
            <a:noFill/>
          </p:spPr>
          <p:txBody>
            <a:bodyPr wrap="square" rtlCol="0">
              <a:spAutoFit/>
            </a:bodyPr>
            <a:lstStyle/>
            <a:p>
              <a:pPr lvl="0" algn="r"/>
              <a:r>
                <a:rPr lang="fr-FR" sz="2000" b="1" spc="38" dirty="0">
                  <a:solidFill>
                    <a:schemeClr val="accent1"/>
                  </a:solidFill>
                  <a:latin typeface="+mn-lt"/>
                  <a:cs typeface="Circular Std" panose="020B0604020101020102" pitchFamily="34" charset="77"/>
                </a:rPr>
                <a:t>Tous les types d’organisations</a:t>
              </a:r>
            </a:p>
            <a:p>
              <a:pPr lvl="0" algn="r"/>
              <a:r>
                <a:rPr lang="fr-FR" b="1" dirty="0">
                  <a:solidFill>
                    <a:schemeClr val="accent1"/>
                  </a:solidFill>
                  <a:latin typeface="+mn-lt"/>
                  <a:cs typeface="Circular Std" panose="020B0604020101020102" pitchFamily="34" charset="77"/>
                </a:rPr>
                <a:t>Entreprises</a:t>
              </a:r>
            </a:p>
            <a:p>
              <a:pPr lvl="0" algn="r"/>
              <a:r>
                <a:rPr lang="fr-FR" b="1" dirty="0">
                  <a:solidFill>
                    <a:schemeClr val="accent1"/>
                  </a:solidFill>
                  <a:latin typeface="+mn-lt"/>
                  <a:cs typeface="Circular Std" panose="020B0604020101020102" pitchFamily="34" charset="77"/>
                </a:rPr>
                <a:t>Associations</a:t>
              </a:r>
            </a:p>
            <a:p>
              <a:pPr lvl="0" algn="r"/>
              <a:r>
                <a:rPr lang="fr-FR" b="1" dirty="0">
                  <a:solidFill>
                    <a:schemeClr val="accent1"/>
                  </a:solidFill>
                  <a:latin typeface="+mn-lt"/>
                  <a:cs typeface="Circular Std" panose="020B0604020101020102" pitchFamily="34" charset="77"/>
                </a:rPr>
                <a:t>Fondations</a:t>
              </a:r>
            </a:p>
            <a:p>
              <a:pPr lvl="0" algn="r"/>
              <a:r>
                <a:rPr lang="fr-FR" b="1" dirty="0">
                  <a:solidFill>
                    <a:schemeClr val="accent1"/>
                  </a:solidFill>
                  <a:latin typeface="+mn-lt"/>
                  <a:cs typeface="Circular Std" panose="020B0604020101020102" pitchFamily="34" charset="77"/>
                </a:rPr>
                <a:t>Hôpitaux </a:t>
              </a:r>
            </a:p>
            <a:p>
              <a:pPr lvl="0" algn="r"/>
              <a:r>
                <a:rPr lang="fr-FR" b="1" dirty="0">
                  <a:solidFill>
                    <a:schemeClr val="accent1"/>
                  </a:solidFill>
                  <a:latin typeface="+mn-lt"/>
                  <a:cs typeface="Circular Std" panose="020B0604020101020102" pitchFamily="34" charset="77"/>
                </a:rPr>
                <a:t>Mairies</a:t>
              </a:r>
            </a:p>
            <a:p>
              <a:pPr lvl="0" algn="r"/>
              <a:r>
                <a:rPr lang="fr-FR" b="1" dirty="0">
                  <a:solidFill>
                    <a:schemeClr val="accent1"/>
                  </a:solidFill>
                  <a:latin typeface="+mn-lt"/>
                </a:rPr>
                <a:t>Etc</a:t>
              </a:r>
              <a:r>
                <a:rPr lang="fr-FR" sz="2000" b="1" dirty="0">
                  <a:solidFill>
                    <a:schemeClr val="accent1"/>
                  </a:solidFill>
                  <a:latin typeface="+mn-lt"/>
                </a:rPr>
                <a:t>.</a:t>
              </a:r>
              <a:endParaRPr lang="fr-FR" sz="1350" dirty="0">
                <a:solidFill>
                  <a:schemeClr val="accent1"/>
                </a:solidFill>
                <a:latin typeface="+mn-lt"/>
              </a:endParaRPr>
            </a:p>
          </p:txBody>
        </p:sp>
      </p:grpSp>
      <p:sp>
        <p:nvSpPr>
          <p:cNvPr id="2" name="Titre 1">
            <a:extLst>
              <a:ext uri="{FF2B5EF4-FFF2-40B4-BE49-F238E27FC236}">
                <a16:creationId xmlns:a16="http://schemas.microsoft.com/office/drawing/2014/main" id="{01EA735C-46B5-4753-9BFB-2DC80793250E}"/>
              </a:ext>
            </a:extLst>
          </p:cNvPr>
          <p:cNvSpPr>
            <a:spLocks noGrp="1"/>
          </p:cNvSpPr>
          <p:nvPr>
            <p:ph type="title"/>
          </p:nvPr>
        </p:nvSpPr>
        <p:spPr>
          <a:xfrm>
            <a:off x="564448" y="343343"/>
            <a:ext cx="10212071" cy="430887"/>
          </a:xfrm>
        </p:spPr>
        <p:txBody>
          <a:bodyPr>
            <a:noAutofit/>
          </a:bodyPr>
          <a:lstStyle/>
          <a:p>
            <a:r>
              <a:rPr lang="fr-FR" dirty="0">
                <a:solidFill>
                  <a:schemeClr val="accent1"/>
                </a:solidFill>
              </a:rPr>
              <a:t>Métiers visés</a:t>
            </a:r>
          </a:p>
        </p:txBody>
      </p:sp>
    </p:spTree>
    <p:extLst>
      <p:ext uri="{BB962C8B-B14F-4D97-AF65-F5344CB8AC3E}">
        <p14:creationId xmlns:p14="http://schemas.microsoft.com/office/powerpoint/2010/main" val="38948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D67FD1-2391-43CB-A711-F5F2609A0023}"/>
              </a:ext>
            </a:extLst>
          </p:cNvPr>
          <p:cNvSpPr/>
          <p:nvPr/>
        </p:nvSpPr>
        <p:spPr>
          <a:xfrm>
            <a:off x="795197" y="1044202"/>
            <a:ext cx="10369152" cy="400110"/>
          </a:xfrm>
          <a:prstGeom prst="rect">
            <a:avLst/>
          </a:prstGeom>
        </p:spPr>
        <p:txBody>
          <a:bodyPr wrap="square">
            <a:spAutoFit/>
          </a:bodyPr>
          <a:lstStyle/>
          <a:p>
            <a:pPr marL="0" lvl="4" algn="just">
              <a:spcBef>
                <a:spcPts val="0"/>
              </a:spcBef>
              <a:buClr>
                <a:srgbClr val="FF0000"/>
              </a:buClr>
              <a:buSzPct val="105000"/>
            </a:pPr>
            <a:r>
              <a:rPr lang="fr-FR" sz="2000" dirty="0">
                <a:latin typeface="Arial Narrow" panose="020B0606020202030204" pitchFamily="34" charset="0"/>
              </a:rPr>
              <a:t>Le titulaire du Bac peut être conduit à (dans la limite de sa responsabilité et de son autonomie) :</a:t>
            </a:r>
          </a:p>
        </p:txBody>
      </p:sp>
      <p:sp>
        <p:nvSpPr>
          <p:cNvPr id="3" name="Titre 2">
            <a:extLst>
              <a:ext uri="{FF2B5EF4-FFF2-40B4-BE49-F238E27FC236}">
                <a16:creationId xmlns:a16="http://schemas.microsoft.com/office/drawing/2014/main" id="{82D9ACD3-1CC2-434B-935A-A7E3A72C4C59}"/>
              </a:ext>
            </a:extLst>
          </p:cNvPr>
          <p:cNvSpPr>
            <a:spLocks noGrp="1"/>
          </p:cNvSpPr>
          <p:nvPr>
            <p:ph type="title"/>
          </p:nvPr>
        </p:nvSpPr>
        <p:spPr>
          <a:xfrm>
            <a:off x="564449" y="343343"/>
            <a:ext cx="8333316" cy="430887"/>
          </a:xfrm>
        </p:spPr>
        <p:txBody>
          <a:bodyPr/>
          <a:lstStyle/>
          <a:p>
            <a:r>
              <a:rPr lang="fr-FR" sz="2800" dirty="0">
                <a:solidFill>
                  <a:schemeClr val="accent1"/>
                </a:solidFill>
              </a:rPr>
              <a:t>périmètre des missions</a:t>
            </a:r>
            <a:endParaRPr lang="fr-FR" dirty="0">
              <a:solidFill>
                <a:schemeClr val="accent1"/>
              </a:solidFill>
            </a:endParaRPr>
          </a:p>
        </p:txBody>
      </p:sp>
      <p:grpSp>
        <p:nvGrpSpPr>
          <p:cNvPr id="23" name="Groupe 22"/>
          <p:cNvGrpSpPr/>
          <p:nvPr/>
        </p:nvGrpSpPr>
        <p:grpSpPr>
          <a:xfrm>
            <a:off x="949817" y="2725522"/>
            <a:ext cx="10413017" cy="1044000"/>
            <a:chOff x="588675" y="2264167"/>
            <a:chExt cx="10413017" cy="1044000"/>
          </a:xfrm>
        </p:grpSpPr>
        <p:sp>
          <p:nvSpPr>
            <p:cNvPr id="19" name="Rectangle à coins arrondis 18"/>
            <p:cNvSpPr/>
            <p:nvPr/>
          </p:nvSpPr>
          <p:spPr>
            <a:xfrm>
              <a:off x="588675" y="2264167"/>
              <a:ext cx="10413017" cy="1044000"/>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1440000" bIns="45720" numCol="1" spcCol="0" rtlCol="0" fromWordArt="0" anchor="ctr" anchorCtr="0" forceAA="0" compatLnSpc="1">
              <a:prstTxWarp prst="textNoShape">
                <a:avLst/>
              </a:prstTxWarp>
              <a:noAutofit/>
            </a:bodyPr>
            <a:lstStyle/>
            <a:p>
              <a:r>
                <a:rPr lang="fr-FR" dirty="0">
                  <a:latin typeface="Arial Narrow" panose="020B0606020202030204" pitchFamily="34" charset="0"/>
                </a:rPr>
                <a:t>Assurer l’interface entre les différents </a:t>
              </a:r>
              <a:r>
                <a:rPr lang="fr-FR" b="1" dirty="0">
                  <a:latin typeface="Arial Narrow" panose="020B0606020202030204" pitchFamily="34" charset="0"/>
                </a:rPr>
                <a:t>acteurs internes et externes </a:t>
              </a:r>
              <a:r>
                <a:rPr lang="fr-FR" dirty="0">
                  <a:latin typeface="Arial Narrow" panose="020B0606020202030204" pitchFamily="34" charset="0"/>
                </a:rPr>
                <a:t>de l’organisation</a:t>
              </a:r>
              <a:endParaRPr lang="fr-FR" dirty="0"/>
            </a:p>
          </p:txBody>
        </p:sp>
        <p:grpSp>
          <p:nvGrpSpPr>
            <p:cNvPr id="13" name="Groupe 12"/>
            <p:cNvGrpSpPr/>
            <p:nvPr/>
          </p:nvGrpSpPr>
          <p:grpSpPr>
            <a:xfrm>
              <a:off x="8760296" y="2534139"/>
              <a:ext cx="1925003" cy="504056"/>
              <a:chOff x="8897765" y="2419272"/>
              <a:chExt cx="1925003" cy="504056"/>
            </a:xfrm>
          </p:grpSpPr>
          <p:sp>
            <p:nvSpPr>
              <p:cNvPr id="8" name="Rectangle à coins arrondis 7"/>
              <p:cNvSpPr/>
              <p:nvPr/>
            </p:nvSpPr>
            <p:spPr>
              <a:xfrm>
                <a:off x="8897765" y="2419272"/>
                <a:ext cx="798635" cy="504056"/>
              </a:xfrm>
              <a:prstGeom prst="roundRect">
                <a:avLst/>
              </a:prstGeom>
              <a:solidFill>
                <a:schemeClr val="accent1">
                  <a:lumMod val="7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solidFill>
                      <a:schemeClr val="bg1"/>
                    </a:solidFill>
                    <a:latin typeface="Arial Black" panose="020B0A04020102020204" pitchFamily="34" charset="0"/>
                  </a:rPr>
                  <a:t>Front office</a:t>
                </a:r>
              </a:p>
            </p:txBody>
          </p:sp>
          <p:sp>
            <p:nvSpPr>
              <p:cNvPr id="28" name="Rectangle à coins arrondis 27"/>
              <p:cNvSpPr/>
              <p:nvPr/>
            </p:nvSpPr>
            <p:spPr>
              <a:xfrm>
                <a:off x="10024133" y="2419272"/>
                <a:ext cx="798635" cy="504056"/>
              </a:xfrm>
              <a:prstGeom prst="roundRect">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solidFill>
                      <a:schemeClr val="bg1"/>
                    </a:solidFill>
                    <a:latin typeface="Arial Black" panose="020B0A04020102020204" pitchFamily="34" charset="0"/>
                  </a:rPr>
                  <a:t>Back office</a:t>
                </a:r>
              </a:p>
            </p:txBody>
          </p:sp>
          <p:sp>
            <p:nvSpPr>
              <p:cNvPr id="10" name="ZoneTexte 9"/>
              <p:cNvSpPr txBox="1"/>
              <p:nvPr/>
            </p:nvSpPr>
            <p:spPr>
              <a:xfrm>
                <a:off x="9532958" y="2517412"/>
                <a:ext cx="654617" cy="307777"/>
              </a:xfrm>
              <a:prstGeom prst="rect">
                <a:avLst/>
              </a:prstGeom>
              <a:noFill/>
            </p:spPr>
            <p:txBody>
              <a:bodyPr wrap="square" rtlCol="0">
                <a:spAutoFit/>
              </a:bodyPr>
              <a:lstStyle/>
              <a:p>
                <a:pPr algn="ctr"/>
                <a:r>
                  <a:rPr lang="fr-FR" sz="1400" dirty="0">
                    <a:solidFill>
                      <a:srgbClr val="4E75B0"/>
                    </a:solidFill>
                    <a:latin typeface="Arial Black" panose="020B0A04020102020204" pitchFamily="34" charset="0"/>
                  </a:rPr>
                  <a:t>VS</a:t>
                </a:r>
              </a:p>
            </p:txBody>
          </p:sp>
        </p:grpSp>
      </p:grpSp>
      <p:grpSp>
        <p:nvGrpSpPr>
          <p:cNvPr id="22" name="Groupe 21"/>
          <p:cNvGrpSpPr/>
          <p:nvPr/>
        </p:nvGrpSpPr>
        <p:grpSpPr>
          <a:xfrm>
            <a:off x="949817" y="3859019"/>
            <a:ext cx="10413017" cy="1044000"/>
            <a:chOff x="651534" y="3411090"/>
            <a:chExt cx="10413017" cy="1044000"/>
          </a:xfrm>
        </p:grpSpPr>
        <p:sp>
          <p:nvSpPr>
            <p:cNvPr id="20" name="Rectangle à coins arrondis 19"/>
            <p:cNvSpPr/>
            <p:nvPr/>
          </p:nvSpPr>
          <p:spPr>
            <a:xfrm>
              <a:off x="651534" y="3411090"/>
              <a:ext cx="10413017" cy="1044000"/>
            </a:xfrm>
            <a:prstGeom prst="roundRect">
              <a:avLst/>
            </a:prstGeom>
            <a:noFill/>
            <a:ln w="28575"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1440000" bIns="45720" numCol="1" spcCol="0" rtlCol="0" fromWordArt="0" anchor="ctr" anchorCtr="0" forceAA="0" compatLnSpc="1">
              <a:prstTxWarp prst="textNoShape">
                <a:avLst/>
              </a:prstTxWarp>
              <a:noAutofit/>
            </a:bodyPr>
            <a:lstStyle/>
            <a:p>
              <a:pPr marL="0" indent="0">
                <a:buNone/>
              </a:pPr>
              <a:r>
                <a:rPr lang="fr-FR" dirty="0">
                  <a:solidFill>
                    <a:schemeClr val="accent6"/>
                  </a:solidFill>
                  <a:latin typeface="Arial Narrow" panose="020B0606020202030204" pitchFamily="34" charset="0"/>
                </a:rPr>
                <a:t>Inscrire l’action administrative au cœur </a:t>
              </a:r>
              <a:r>
                <a:rPr lang="fr-FR" b="1" dirty="0">
                  <a:solidFill>
                    <a:schemeClr val="accent6"/>
                  </a:solidFill>
                  <a:latin typeface="Arial Narrow" panose="020B0606020202030204" pitchFamily="34" charset="0"/>
                </a:rPr>
                <a:t>des systèmes d’information et des évolutions numériques</a:t>
              </a:r>
              <a:r>
                <a:rPr lang="fr-FR" dirty="0">
                  <a:solidFill>
                    <a:schemeClr val="accent6"/>
                  </a:solidFill>
                  <a:latin typeface="Arial Narrow" panose="020B0606020202030204" pitchFamily="34" charset="0"/>
                </a:rPr>
                <a:t>.</a:t>
              </a:r>
              <a:endParaRPr lang="fr-FR" dirty="0">
                <a:solidFill>
                  <a:schemeClr val="accent6"/>
                </a:solidFill>
                <a:latin typeface="Arial Narrow" panose="020B0606020202030204" pitchFamily="34" charset="0"/>
                <a:cs typeface="Circular Std" panose="020B0604020101020102" pitchFamily="34" charset="77"/>
              </a:endParaRPr>
            </a:p>
          </p:txBody>
        </p:sp>
        <p:pic>
          <p:nvPicPr>
            <p:cNvPr id="15" name="Image 14"/>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732674" y="3478190"/>
              <a:ext cx="909801" cy="909801"/>
            </a:xfrm>
            <a:prstGeom prst="rect">
              <a:avLst/>
            </a:prstGeom>
          </p:spPr>
        </p:pic>
      </p:grpSp>
      <p:grpSp>
        <p:nvGrpSpPr>
          <p:cNvPr id="18" name="Groupe 17"/>
          <p:cNvGrpSpPr/>
          <p:nvPr/>
        </p:nvGrpSpPr>
        <p:grpSpPr>
          <a:xfrm>
            <a:off x="949817" y="4920795"/>
            <a:ext cx="10413017" cy="1183197"/>
            <a:chOff x="651534" y="4552689"/>
            <a:chExt cx="10413017" cy="1183197"/>
          </a:xfrm>
        </p:grpSpPr>
        <p:sp>
          <p:nvSpPr>
            <p:cNvPr id="21" name="Rectangle à coins arrondis 20"/>
            <p:cNvSpPr/>
            <p:nvPr/>
          </p:nvSpPr>
          <p:spPr>
            <a:xfrm>
              <a:off x="651534" y="4622287"/>
              <a:ext cx="10413017" cy="1044000"/>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1440000" bIns="45720" numCol="1" spcCol="0" rtlCol="0" fromWordArt="0" anchor="ctr" anchorCtr="0" forceAA="0" compatLnSpc="1">
              <a:prstTxWarp prst="textNoShape">
                <a:avLst/>
              </a:prstTxWarp>
              <a:noAutofit/>
            </a:bodyPr>
            <a:lstStyle/>
            <a:p>
              <a:r>
                <a:rPr lang="fr-FR" dirty="0">
                  <a:solidFill>
                    <a:schemeClr val="accent3">
                      <a:lumMod val="75000"/>
                    </a:schemeClr>
                  </a:solidFill>
                  <a:latin typeface="Arial Narrow" panose="020B0606020202030204" pitchFamily="34" charset="0"/>
                </a:rPr>
                <a:t>Participer à </a:t>
              </a:r>
              <a:r>
                <a:rPr lang="fr-FR" b="1" dirty="0">
                  <a:solidFill>
                    <a:schemeClr val="accent3">
                      <a:lumMod val="75000"/>
                    </a:schemeClr>
                  </a:solidFill>
                  <a:latin typeface="Arial Narrow" panose="020B0606020202030204" pitchFamily="34" charset="0"/>
                </a:rPr>
                <a:t>l’organisation et à la gestion matérielle </a:t>
              </a:r>
              <a:r>
                <a:rPr lang="fr-FR" dirty="0">
                  <a:solidFill>
                    <a:schemeClr val="accent3">
                      <a:lumMod val="75000"/>
                    </a:schemeClr>
                  </a:solidFill>
                  <a:latin typeface="Arial Narrow" panose="020B0606020202030204" pitchFamily="34" charset="0"/>
                </a:rPr>
                <a:t>d’un service ou de l’entité</a:t>
              </a:r>
              <a:endParaRPr lang="fr-FR" dirty="0">
                <a:solidFill>
                  <a:schemeClr val="accent3">
                    <a:lumMod val="75000"/>
                  </a:schemeClr>
                </a:solidFill>
              </a:endParaRPr>
            </a:p>
          </p:txBody>
        </p:sp>
        <p:pic>
          <p:nvPicPr>
            <p:cNvPr id="30" name="Image 29"/>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613126" y="4552689"/>
              <a:ext cx="1272255" cy="1183197"/>
            </a:xfrm>
            <a:prstGeom prst="rect">
              <a:avLst/>
            </a:prstGeom>
          </p:spPr>
        </p:pic>
      </p:grpSp>
      <p:sp>
        <p:nvSpPr>
          <p:cNvPr id="4" name="Rectangle à coins arrondis 3"/>
          <p:cNvSpPr/>
          <p:nvPr/>
        </p:nvSpPr>
        <p:spPr>
          <a:xfrm>
            <a:off x="949817" y="1556792"/>
            <a:ext cx="10413017" cy="1044000"/>
          </a:xfrm>
          <a:prstGeom prst="roundRect">
            <a:avLst/>
          </a:prstGeom>
          <a:noFill/>
          <a:ln w="28575" cap="flat" cmpd="sng" algn="ctr">
            <a:solidFill>
              <a:srgbClr val="D2005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1440000" bIns="45720" numCol="1" spcCol="0" rtlCol="0" fromWordArt="0" anchor="ctr" anchorCtr="0" forceAA="0" compatLnSpc="1">
            <a:prstTxWarp prst="textNoShape">
              <a:avLst/>
            </a:prstTxWarp>
            <a:noAutofit/>
          </a:bodyPr>
          <a:lstStyle/>
          <a:p>
            <a:r>
              <a:rPr lang="fr-FR" sz="1600" dirty="0">
                <a:solidFill>
                  <a:srgbClr val="D20055"/>
                </a:solidFill>
                <a:latin typeface="Arial Narrow" panose="020B0606020202030204" pitchFamily="34" charset="0"/>
              </a:rPr>
              <a:t>Prendre en charge différentes dimensions d’assistance à la gestion des </a:t>
            </a:r>
            <a:r>
              <a:rPr lang="fr-FR" sz="1600" b="1" dirty="0">
                <a:solidFill>
                  <a:srgbClr val="D20055"/>
                </a:solidFill>
                <a:latin typeface="Arial Narrow" panose="020B0606020202030204" pitchFamily="34" charset="0"/>
              </a:rPr>
              <a:t>relations avec les tiers </a:t>
            </a:r>
            <a:r>
              <a:rPr lang="fr-FR" sz="1600" dirty="0">
                <a:solidFill>
                  <a:srgbClr val="D20055"/>
                </a:solidFill>
                <a:latin typeface="Arial Narrow" panose="020B0606020202030204" pitchFamily="34" charset="0"/>
              </a:rPr>
              <a:t>(clients, usagers, adhérents, fournisseurs, prestataires de service), et d’assistance aux opérations internes de l’entité</a:t>
            </a:r>
            <a:endParaRPr lang="fr-FR" sz="1600" dirty="0">
              <a:solidFill>
                <a:srgbClr val="D20055"/>
              </a:solidFill>
            </a:endParaRPr>
          </a:p>
        </p:txBody>
      </p:sp>
      <p:pic>
        <p:nvPicPr>
          <p:cNvPr id="33" name="Imag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2222" y="1632751"/>
            <a:ext cx="909801" cy="909801"/>
          </a:xfrm>
          <a:prstGeom prst="rect">
            <a:avLst/>
          </a:prstGeom>
        </p:spPr>
      </p:pic>
    </p:spTree>
    <p:extLst>
      <p:ext uri="{BB962C8B-B14F-4D97-AF65-F5344CB8AC3E}">
        <p14:creationId xmlns:p14="http://schemas.microsoft.com/office/powerpoint/2010/main" val="129926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chemeClr val="accent1"/>
                </a:solidFill>
              </a:rPr>
              <a:t>attendus du monde économique</a:t>
            </a:r>
          </a:p>
        </p:txBody>
      </p:sp>
      <p:sp>
        <p:nvSpPr>
          <p:cNvPr id="6" name="Espace réservé du texte 5"/>
          <p:cNvSpPr>
            <a:spLocks noGrp="1"/>
          </p:cNvSpPr>
          <p:nvPr>
            <p:ph idx="1"/>
          </p:nvPr>
        </p:nvSpPr>
        <p:spPr>
          <a:xfrm>
            <a:off x="3313133" y="5492403"/>
            <a:ext cx="7848872" cy="559627"/>
          </a:xfrm>
        </p:spPr>
        <p:txBody>
          <a:bodyPr>
            <a:noAutofit/>
          </a:bodyPr>
          <a:lstStyle/>
          <a:p>
            <a:r>
              <a:rPr lang="fr-FR" sz="2000" b="1" dirty="0">
                <a:latin typeface="Arial Narrow" panose="020B0606020202030204" pitchFamily="34" charset="0"/>
              </a:rPr>
              <a:t>Maîtrise de la langue française tant pour l’expression orale que pour l’expression écrite.</a:t>
            </a:r>
          </a:p>
        </p:txBody>
      </p:sp>
      <p:grpSp>
        <p:nvGrpSpPr>
          <p:cNvPr id="8" name="Groupe 7"/>
          <p:cNvGrpSpPr/>
          <p:nvPr/>
        </p:nvGrpSpPr>
        <p:grpSpPr>
          <a:xfrm>
            <a:off x="445991" y="1484784"/>
            <a:ext cx="3960000" cy="3344138"/>
            <a:chOff x="576855" y="799279"/>
            <a:chExt cx="3960000" cy="3344138"/>
          </a:xfrm>
        </p:grpSpPr>
        <p:sp>
          <p:nvSpPr>
            <p:cNvPr id="14" name="Rectangle à coins arrondis 13"/>
            <p:cNvSpPr/>
            <p:nvPr/>
          </p:nvSpPr>
          <p:spPr>
            <a:xfrm>
              <a:off x="576855" y="799279"/>
              <a:ext cx="3960000" cy="334413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t" anchorCtr="0"/>
            <a:lstStyle/>
            <a:p>
              <a:pPr algn="just"/>
              <a:r>
                <a:rPr lang="fr-FR" sz="2000" b="1" dirty="0"/>
                <a:t>Une « posture de service et d’assistance » :</a:t>
              </a:r>
            </a:p>
            <a:p>
              <a:pPr marL="285750" lvl="1" indent="-285750">
                <a:buFont typeface="Arial" panose="020B0604020202020204" pitchFamily="34" charset="0"/>
                <a:buChar char="•"/>
              </a:pPr>
              <a:r>
                <a:rPr lang="fr-FR" sz="1600" dirty="0">
                  <a:solidFill>
                    <a:schemeClr val="tx1">
                      <a:lumMod val="65000"/>
                      <a:lumOff val="35000"/>
                    </a:schemeClr>
                  </a:solidFill>
                </a:rPr>
                <a:t>adaptation à la situation professionnelle en tenant compte des interlocuteurs, de la structure et des processus administratifs ;</a:t>
              </a:r>
            </a:p>
            <a:p>
              <a:pPr marL="285750" lvl="1" indent="-285750">
                <a:buFont typeface="Arial" panose="020B0604020202020204" pitchFamily="34" charset="0"/>
                <a:buChar char="•"/>
              </a:pPr>
              <a:r>
                <a:rPr lang="fr-FR" sz="1600" dirty="0">
                  <a:solidFill>
                    <a:schemeClr val="tx1">
                      <a:lumMod val="65000"/>
                      <a:lumOff val="35000"/>
                    </a:schemeClr>
                  </a:solidFill>
                </a:rPr>
                <a:t>respect des consignes et des procédures ;</a:t>
              </a:r>
            </a:p>
            <a:p>
              <a:pPr marL="285750" lvl="1" indent="-285750">
                <a:buFont typeface="Arial" panose="020B0604020202020204" pitchFamily="34" charset="0"/>
                <a:buChar char="•"/>
              </a:pPr>
              <a:r>
                <a:rPr lang="fr-FR" sz="1600" dirty="0">
                  <a:solidFill>
                    <a:schemeClr val="tx1">
                      <a:lumMod val="65000"/>
                      <a:lumOff val="35000"/>
                    </a:schemeClr>
                  </a:solidFill>
                </a:rPr>
                <a:t>rigueur d’organisation ;</a:t>
              </a:r>
            </a:p>
            <a:p>
              <a:pPr marL="285750" lvl="1" indent="-285750">
                <a:buFont typeface="Arial" panose="020B0604020202020204" pitchFamily="34" charset="0"/>
                <a:buChar char="•"/>
              </a:pPr>
              <a:r>
                <a:rPr lang="fr-FR" sz="1600" dirty="0">
                  <a:solidFill>
                    <a:schemeClr val="tx1">
                      <a:lumMod val="65000"/>
                      <a:lumOff val="35000"/>
                    </a:schemeClr>
                  </a:solidFill>
                </a:rPr>
                <a:t>adaptabilité.</a:t>
              </a:r>
            </a:p>
          </p:txBody>
        </p:sp>
        <p:grpSp>
          <p:nvGrpSpPr>
            <p:cNvPr id="18" name="Groupe 17"/>
            <p:cNvGrpSpPr/>
            <p:nvPr/>
          </p:nvGrpSpPr>
          <p:grpSpPr>
            <a:xfrm>
              <a:off x="1323401" y="3165173"/>
              <a:ext cx="2466908" cy="828000"/>
              <a:chOff x="1054277" y="4102898"/>
              <a:chExt cx="2466908" cy="828000"/>
            </a:xfrm>
          </p:grpSpPr>
          <p:pic>
            <p:nvPicPr>
              <p:cNvPr id="15" name="Image 1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37185" y="4174898"/>
                <a:ext cx="684000" cy="684000"/>
              </a:xfrm>
              <a:prstGeom prst="rect">
                <a:avLst/>
              </a:prstGeom>
            </p:spPr>
          </p:pic>
          <p:pic>
            <p:nvPicPr>
              <p:cNvPr id="16" name="Image 15"/>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85916" y="4143083"/>
                <a:ext cx="747630" cy="747630"/>
              </a:xfrm>
              <a:prstGeom prst="rect">
                <a:avLst/>
              </a:prstGeom>
            </p:spPr>
          </p:pic>
          <p:pic>
            <p:nvPicPr>
              <p:cNvPr id="17" name="Image 16"/>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4277" y="4102898"/>
                <a:ext cx="828000" cy="828000"/>
              </a:xfrm>
              <a:prstGeom prst="rect">
                <a:avLst/>
              </a:prstGeom>
            </p:spPr>
          </p:pic>
        </p:grpSp>
      </p:grpSp>
      <p:grpSp>
        <p:nvGrpSpPr>
          <p:cNvPr id="20" name="Groupe 19"/>
          <p:cNvGrpSpPr/>
          <p:nvPr/>
        </p:nvGrpSpPr>
        <p:grpSpPr>
          <a:xfrm>
            <a:off x="4727848" y="1351552"/>
            <a:ext cx="6264696" cy="1128487"/>
            <a:chOff x="4151784" y="4746032"/>
            <a:chExt cx="6264696" cy="1128487"/>
          </a:xfrm>
        </p:grpSpPr>
        <p:pic>
          <p:nvPicPr>
            <p:cNvPr id="10" name="Image 9"/>
            <p:cNvPicPr>
              <a:picLocks noChangeAspect="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109182" y="4819371"/>
              <a:ext cx="981809" cy="981809"/>
            </a:xfrm>
            <a:prstGeom prst="rect">
              <a:avLst/>
            </a:prstGeom>
          </p:spPr>
        </p:pic>
        <p:sp>
          <p:nvSpPr>
            <p:cNvPr id="19" name="Rectangle à coins arrondis 18"/>
            <p:cNvSpPr/>
            <p:nvPr/>
          </p:nvSpPr>
          <p:spPr>
            <a:xfrm>
              <a:off x="4151784" y="4746032"/>
              <a:ext cx="6264696" cy="1128487"/>
            </a:xfrm>
            <a:prstGeom prst="roundRect">
              <a:avLst/>
            </a:prstGeom>
            <a:noFill/>
            <a:ln w="9525"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ctr" anchorCtr="0"/>
            <a:lstStyle/>
            <a:p>
              <a:pPr algn="just"/>
              <a:r>
                <a:rPr lang="fr-FR" sz="2000" b="1" dirty="0">
                  <a:solidFill>
                    <a:schemeClr val="accent6">
                      <a:lumMod val="75000"/>
                    </a:schemeClr>
                  </a:solidFill>
                  <a:latin typeface="Arial Narrow" panose="020B0606020202030204" pitchFamily="34" charset="0"/>
                </a:rPr>
                <a:t>Des nouveaux usages dans</a:t>
              </a:r>
            </a:p>
            <a:p>
              <a:pPr algn="just"/>
              <a:r>
                <a:rPr lang="fr-FR" sz="2000" b="1" dirty="0">
                  <a:solidFill>
                    <a:schemeClr val="accent6">
                      <a:lumMod val="75000"/>
                    </a:schemeClr>
                  </a:solidFill>
                  <a:latin typeface="Arial Narrow" panose="020B0606020202030204" pitchFamily="34" charset="0"/>
                </a:rPr>
                <a:t> le domaine du numérique</a:t>
              </a:r>
            </a:p>
          </p:txBody>
        </p:sp>
      </p:grpSp>
      <p:grpSp>
        <p:nvGrpSpPr>
          <p:cNvPr id="4" name="Groupe 3"/>
          <p:cNvGrpSpPr/>
          <p:nvPr/>
        </p:nvGrpSpPr>
        <p:grpSpPr>
          <a:xfrm>
            <a:off x="4731480" y="3846925"/>
            <a:ext cx="6264696" cy="1128487"/>
            <a:chOff x="4888733" y="3338715"/>
            <a:chExt cx="6264696" cy="1128487"/>
          </a:xfrm>
        </p:grpSpPr>
        <p:pic>
          <p:nvPicPr>
            <p:cNvPr id="13" name="Image 12"/>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840416" y="3412054"/>
              <a:ext cx="981809" cy="981809"/>
            </a:xfrm>
            <a:prstGeom prst="rect">
              <a:avLst/>
            </a:prstGeom>
          </p:spPr>
        </p:pic>
        <p:sp>
          <p:nvSpPr>
            <p:cNvPr id="27" name="Rectangle à coins arrondis 26"/>
            <p:cNvSpPr/>
            <p:nvPr/>
          </p:nvSpPr>
          <p:spPr>
            <a:xfrm>
              <a:off x="4888733" y="3338715"/>
              <a:ext cx="6264696" cy="1128487"/>
            </a:xfrm>
            <a:prstGeom prst="roundRect">
              <a:avLst/>
            </a:pr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ctr" anchorCtr="0"/>
            <a:lstStyle/>
            <a:p>
              <a:r>
                <a:rPr lang="fr-FR" sz="2000" b="1" dirty="0">
                  <a:solidFill>
                    <a:schemeClr val="accent3">
                      <a:lumMod val="75000"/>
                    </a:schemeClr>
                  </a:solidFill>
                  <a:latin typeface="Arial Narrow" panose="020B0606020202030204" pitchFamily="34" charset="0"/>
                </a:rPr>
                <a:t>Des connaissances opérationnelles en </a:t>
              </a:r>
              <a:br>
                <a:rPr lang="fr-FR" sz="2000" b="1" dirty="0">
                  <a:solidFill>
                    <a:schemeClr val="accent3">
                      <a:lumMod val="75000"/>
                    </a:schemeClr>
                  </a:solidFill>
                  <a:latin typeface="Arial Narrow" panose="020B0606020202030204" pitchFamily="34" charset="0"/>
                </a:rPr>
              </a:br>
              <a:r>
                <a:rPr lang="fr-FR" sz="2000" b="1" dirty="0">
                  <a:solidFill>
                    <a:schemeClr val="accent3">
                      <a:lumMod val="75000"/>
                    </a:schemeClr>
                  </a:solidFill>
                  <a:latin typeface="Arial Narrow" panose="020B0606020202030204" pitchFamily="34" charset="0"/>
                </a:rPr>
                <a:t>matière comptable en comprenant </a:t>
              </a:r>
            </a:p>
            <a:p>
              <a:r>
                <a:rPr lang="fr-FR" sz="2000" b="1" dirty="0">
                  <a:solidFill>
                    <a:schemeClr val="accent3">
                      <a:lumMod val="75000"/>
                    </a:schemeClr>
                  </a:solidFill>
                  <a:latin typeface="Arial Narrow" panose="020B0606020202030204" pitchFamily="34" charset="0"/>
                </a:rPr>
                <a:t>le sens des opérations réalisées</a:t>
              </a:r>
              <a:r>
                <a:rPr lang="fr-FR" sz="2000" dirty="0">
                  <a:latin typeface="Arial Narrow" panose="020B0606020202030204" pitchFamily="34" charset="0"/>
                </a:rPr>
                <a:t>.</a:t>
              </a:r>
            </a:p>
          </p:txBody>
        </p:sp>
      </p:grpSp>
      <p:grpSp>
        <p:nvGrpSpPr>
          <p:cNvPr id="9" name="Groupe 8"/>
          <p:cNvGrpSpPr/>
          <p:nvPr/>
        </p:nvGrpSpPr>
        <p:grpSpPr>
          <a:xfrm>
            <a:off x="4727848" y="2591568"/>
            <a:ext cx="6264696" cy="1128487"/>
            <a:chOff x="4727848" y="2591568"/>
            <a:chExt cx="6264696" cy="1128487"/>
          </a:xfrm>
        </p:grpSpPr>
        <p:sp>
          <p:nvSpPr>
            <p:cNvPr id="23" name="Rectangle à coins arrondis 22"/>
            <p:cNvSpPr/>
            <p:nvPr/>
          </p:nvSpPr>
          <p:spPr>
            <a:xfrm>
              <a:off x="4727848" y="2591568"/>
              <a:ext cx="6264696" cy="1128487"/>
            </a:xfrm>
            <a:prstGeom prst="roundRect">
              <a:avLst/>
            </a:prstGeom>
            <a:noFill/>
            <a:ln w="9525" cap="flat" cmpd="sng" algn="ctr">
              <a:solidFill>
                <a:srgbClr val="D2005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36000" tIns="36000" rIns="36000" bIns="36000" rtlCol="0" anchor="ctr" anchorCtr="0"/>
            <a:lstStyle/>
            <a:p>
              <a:pPr algn="just"/>
              <a:r>
                <a:rPr lang="fr-FR" sz="2000" b="1" dirty="0">
                  <a:solidFill>
                    <a:srgbClr val="D20055"/>
                  </a:solidFill>
                  <a:latin typeface="Arial Narrow" panose="020B0606020202030204" pitchFamily="34" charset="0"/>
                </a:rPr>
                <a:t>Des connaissances plus précises </a:t>
              </a:r>
            </a:p>
            <a:p>
              <a:pPr algn="just"/>
              <a:r>
                <a:rPr lang="fr-FR" sz="2000" b="1" dirty="0">
                  <a:solidFill>
                    <a:srgbClr val="D20055"/>
                  </a:solidFill>
                  <a:latin typeface="Arial Narrow" panose="020B0606020202030204" pitchFamily="34" charset="0"/>
                </a:rPr>
                <a:t>en matière juridique</a:t>
              </a:r>
            </a:p>
          </p:txBody>
        </p:sp>
        <p:pic>
          <p:nvPicPr>
            <p:cNvPr id="3" name="Imag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27179" y="2736915"/>
              <a:ext cx="837793" cy="837793"/>
            </a:xfrm>
            <a:prstGeom prst="rect">
              <a:avLst/>
            </a:prstGeom>
          </p:spPr>
        </p:pic>
      </p:grpSp>
      <p:pic>
        <p:nvPicPr>
          <p:cNvPr id="7" name="Image 6"/>
          <p:cNvPicPr>
            <a:picLocks noChangeAspect="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913111" y="5180064"/>
            <a:ext cx="1400022" cy="1318708"/>
          </a:xfrm>
          <a:prstGeom prst="rect">
            <a:avLst/>
          </a:prstGeom>
        </p:spPr>
      </p:pic>
    </p:spTree>
    <p:extLst>
      <p:ext uri="{BB962C8B-B14F-4D97-AF65-F5344CB8AC3E}">
        <p14:creationId xmlns:p14="http://schemas.microsoft.com/office/powerpoint/2010/main" val="153129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5480" y="1869341"/>
            <a:ext cx="9361040" cy="553998"/>
          </a:xfrm>
        </p:spPr>
        <p:txBody>
          <a:bodyPr/>
          <a:lstStyle/>
          <a:p>
            <a:pPr algn="ctr"/>
            <a:r>
              <a:rPr lang="fr-FR" sz="3600" dirty="0"/>
              <a:t>LE référentiel AGORA</a:t>
            </a:r>
          </a:p>
        </p:txBody>
      </p:sp>
      <p:sp>
        <p:nvSpPr>
          <p:cNvPr id="4" name="Carré corné 3"/>
          <p:cNvSpPr/>
          <p:nvPr/>
        </p:nvSpPr>
        <p:spPr>
          <a:xfrm>
            <a:off x="419091" y="2702542"/>
            <a:ext cx="2088000" cy="2916000"/>
          </a:xfrm>
          <a:prstGeom prst="foldedCorner">
            <a:avLst/>
          </a:prstGeom>
        </p:spPr>
        <p:style>
          <a:lnRef idx="2">
            <a:schemeClr val="accent1"/>
          </a:lnRef>
          <a:fillRef idx="1">
            <a:schemeClr val="lt1"/>
          </a:fillRef>
          <a:effectRef idx="0">
            <a:schemeClr val="accent1"/>
          </a:effectRef>
          <a:fontRef idx="minor">
            <a:schemeClr val="dk1"/>
          </a:fontRef>
        </p:style>
        <p:txBody>
          <a:bodyPr lIns="36000" tIns="108000" rIns="36000" bIns="0" rtlCol="0" anchor="t" anchorCtr="0"/>
          <a:lstStyle/>
          <a:p>
            <a:pPr algn="ctr"/>
            <a:r>
              <a:rPr lang="fr-FR" b="1" dirty="0"/>
              <a:t>Référentiel des activités professionnelles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Définitions des métiers</a:t>
            </a:r>
          </a:p>
          <a:p>
            <a:pPr marL="285750" indent="-285750">
              <a:buFont typeface="Arial" panose="020B0604020202020204" pitchFamily="34" charset="0"/>
              <a:buChar char="•"/>
            </a:pPr>
            <a:r>
              <a:rPr lang="fr-FR" sz="1400" dirty="0"/>
              <a:t>Activités constitutives de la mission</a:t>
            </a:r>
          </a:p>
          <a:p>
            <a:pPr marL="742950" lvl="1" indent="-285750">
              <a:buFont typeface="Arial" panose="020B0604020202020204" pitchFamily="34" charset="0"/>
              <a:buChar char="•"/>
            </a:pPr>
            <a:r>
              <a:rPr lang="fr-FR" sz="1400" dirty="0"/>
              <a:t>Pôle 1</a:t>
            </a:r>
          </a:p>
          <a:p>
            <a:pPr marL="742950" lvl="1" indent="-285750">
              <a:buFont typeface="Arial" panose="020B0604020202020204" pitchFamily="34" charset="0"/>
              <a:buChar char="•"/>
            </a:pPr>
            <a:r>
              <a:rPr lang="fr-FR" sz="1400" dirty="0"/>
              <a:t>Pôle 2</a:t>
            </a:r>
          </a:p>
          <a:p>
            <a:pPr marL="742950" lvl="1" indent="-285750">
              <a:buFont typeface="Arial" panose="020B0604020202020204" pitchFamily="34" charset="0"/>
              <a:buChar char="•"/>
            </a:pPr>
            <a:r>
              <a:rPr lang="fr-FR" sz="1400" dirty="0"/>
              <a:t>Pôle 3</a:t>
            </a:r>
          </a:p>
          <a:p>
            <a:pPr marL="285750" indent="-285750">
              <a:buFont typeface="Arial" panose="020B0604020202020204" pitchFamily="34" charset="0"/>
              <a:buChar char="•"/>
            </a:pPr>
            <a:r>
              <a:rPr lang="fr-FR" sz="1400" dirty="0"/>
              <a:t>Contexte professionnel</a:t>
            </a:r>
          </a:p>
        </p:txBody>
      </p:sp>
      <p:sp>
        <p:nvSpPr>
          <p:cNvPr id="5" name="Carré corné 4"/>
          <p:cNvSpPr/>
          <p:nvPr/>
        </p:nvSpPr>
        <p:spPr>
          <a:xfrm>
            <a:off x="2720416" y="2702542"/>
            <a:ext cx="2088000" cy="2916000"/>
          </a:xfrm>
          <a:prstGeom prst="foldedCorner">
            <a:avLst/>
          </a:prstGeom>
        </p:spPr>
        <p:style>
          <a:lnRef idx="2">
            <a:schemeClr val="accent1"/>
          </a:lnRef>
          <a:fillRef idx="1">
            <a:schemeClr val="lt1"/>
          </a:fillRef>
          <a:effectRef idx="0">
            <a:schemeClr val="accent1"/>
          </a:effectRef>
          <a:fontRef idx="minor">
            <a:schemeClr val="dk1"/>
          </a:fontRef>
        </p:style>
        <p:txBody>
          <a:bodyPr lIns="36000" tIns="108000" rIns="36000" bIns="0" rtlCol="0" anchor="t" anchorCtr="0"/>
          <a:lstStyle/>
          <a:p>
            <a:pPr algn="ctr"/>
            <a:r>
              <a:rPr lang="fr-FR" b="1" dirty="0"/>
              <a:t>Référentiel de compétences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Bloc 1</a:t>
            </a:r>
          </a:p>
          <a:p>
            <a:pPr marL="285750" indent="-285750">
              <a:buFont typeface="Arial" panose="020B0604020202020204" pitchFamily="34" charset="0"/>
              <a:buChar char="•"/>
            </a:pPr>
            <a:r>
              <a:rPr lang="fr-FR" sz="1400" dirty="0"/>
              <a:t>Bloc 2</a:t>
            </a:r>
          </a:p>
          <a:p>
            <a:pPr marL="285750" indent="-285750">
              <a:buFont typeface="Arial" panose="020B0604020202020204" pitchFamily="34" charset="0"/>
              <a:buChar char="•"/>
            </a:pPr>
            <a:r>
              <a:rPr lang="fr-FR" sz="1400" dirty="0"/>
              <a:t>Bloc 3 </a:t>
            </a:r>
          </a:p>
        </p:txBody>
      </p:sp>
      <p:sp>
        <p:nvSpPr>
          <p:cNvPr id="6" name="Carré corné 5"/>
          <p:cNvSpPr/>
          <p:nvPr/>
        </p:nvSpPr>
        <p:spPr>
          <a:xfrm>
            <a:off x="5021741" y="2702542"/>
            <a:ext cx="2088000" cy="2916000"/>
          </a:xfrm>
          <a:prstGeom prst="foldedCorner">
            <a:avLst/>
          </a:prstGeom>
        </p:spPr>
        <p:style>
          <a:lnRef idx="2">
            <a:schemeClr val="accent1"/>
          </a:lnRef>
          <a:fillRef idx="1">
            <a:schemeClr val="lt1"/>
          </a:fillRef>
          <a:effectRef idx="0">
            <a:schemeClr val="accent1"/>
          </a:effectRef>
          <a:fontRef idx="minor">
            <a:schemeClr val="dk1"/>
          </a:fontRef>
        </p:style>
        <p:txBody>
          <a:bodyPr lIns="36000" tIns="108000" rIns="36000" bIns="0" rtlCol="0" anchor="t" anchorCtr="0"/>
          <a:lstStyle/>
          <a:p>
            <a:pPr algn="ctr"/>
            <a:r>
              <a:rPr lang="fr-FR" b="1" dirty="0"/>
              <a:t>Référentiel d’évaluation</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Unités constitutives du diplômes</a:t>
            </a:r>
          </a:p>
          <a:p>
            <a:pPr marL="285750" indent="-285750">
              <a:buFont typeface="Arial" panose="020B0604020202020204" pitchFamily="34" charset="0"/>
              <a:buChar char="•"/>
            </a:pPr>
            <a:r>
              <a:rPr lang="fr-FR" sz="1400" dirty="0"/>
              <a:t>Règlement d’examen</a:t>
            </a:r>
          </a:p>
          <a:p>
            <a:pPr marL="285750" indent="-285750">
              <a:buFont typeface="Arial" panose="020B0604020202020204" pitchFamily="34" charset="0"/>
              <a:buChar char="•"/>
            </a:pPr>
            <a:r>
              <a:rPr lang="fr-FR" sz="1400" dirty="0"/>
              <a:t>Définition des épreuves</a:t>
            </a:r>
          </a:p>
        </p:txBody>
      </p:sp>
      <p:sp>
        <p:nvSpPr>
          <p:cNvPr id="7" name="Carré corné 6"/>
          <p:cNvSpPr/>
          <p:nvPr/>
        </p:nvSpPr>
        <p:spPr>
          <a:xfrm>
            <a:off x="7323066" y="2702542"/>
            <a:ext cx="2088000" cy="2916000"/>
          </a:xfrm>
          <a:prstGeom prst="foldedCorner">
            <a:avLst/>
          </a:prstGeom>
        </p:spPr>
        <p:style>
          <a:lnRef idx="2">
            <a:schemeClr val="accent1"/>
          </a:lnRef>
          <a:fillRef idx="1">
            <a:schemeClr val="lt1"/>
          </a:fillRef>
          <a:effectRef idx="0">
            <a:schemeClr val="accent1"/>
          </a:effectRef>
          <a:fontRef idx="minor">
            <a:schemeClr val="dk1"/>
          </a:fontRef>
        </p:style>
        <p:txBody>
          <a:bodyPr lIns="36000" tIns="108000" rIns="36000" bIns="0" rtlCol="0" anchor="t" anchorCtr="0"/>
          <a:lstStyle/>
          <a:p>
            <a:pPr algn="ctr"/>
            <a:r>
              <a:rPr lang="fr-FR" b="1" dirty="0"/>
              <a:t>Périodes de formation en milieu professionnel</a:t>
            </a:r>
          </a:p>
        </p:txBody>
      </p:sp>
      <p:sp>
        <p:nvSpPr>
          <p:cNvPr id="8" name="Carré corné 7"/>
          <p:cNvSpPr/>
          <p:nvPr/>
        </p:nvSpPr>
        <p:spPr>
          <a:xfrm>
            <a:off x="9624392" y="2702542"/>
            <a:ext cx="2088000" cy="2916000"/>
          </a:xfrm>
          <a:prstGeom prst="foldedCorner">
            <a:avLst/>
          </a:prstGeom>
        </p:spPr>
        <p:style>
          <a:lnRef idx="2">
            <a:schemeClr val="accent1"/>
          </a:lnRef>
          <a:fillRef idx="1">
            <a:schemeClr val="lt1"/>
          </a:fillRef>
          <a:effectRef idx="0">
            <a:schemeClr val="accent1"/>
          </a:effectRef>
          <a:fontRef idx="minor">
            <a:schemeClr val="dk1"/>
          </a:fontRef>
        </p:style>
        <p:txBody>
          <a:bodyPr lIns="36000" tIns="108000" rIns="36000" bIns="0" rtlCol="0" anchor="t" anchorCtr="0"/>
          <a:lstStyle/>
          <a:p>
            <a:pPr algn="ctr"/>
            <a:r>
              <a:rPr lang="fr-FR" b="1" dirty="0"/>
              <a:t>Tableau de correspondance des épreuves</a:t>
            </a:r>
          </a:p>
          <a:p>
            <a:pPr algn="ctr"/>
            <a:r>
              <a:rPr lang="fr-FR" sz="1400" dirty="0"/>
              <a:t>Ancien diplôme (GA)</a:t>
            </a:r>
          </a:p>
          <a:p>
            <a:pPr algn="ctr"/>
            <a:r>
              <a:rPr lang="fr-FR" sz="1400" dirty="0"/>
              <a:t>Nouveau diplôme (AGORA)</a:t>
            </a:r>
          </a:p>
        </p:txBody>
      </p:sp>
      <p:grpSp>
        <p:nvGrpSpPr>
          <p:cNvPr id="9" name="Groupe 8"/>
          <p:cNvGrpSpPr/>
          <p:nvPr/>
        </p:nvGrpSpPr>
        <p:grpSpPr>
          <a:xfrm>
            <a:off x="10920536" y="188640"/>
            <a:ext cx="1079866" cy="1145690"/>
            <a:chOff x="262924" y="4917152"/>
            <a:chExt cx="1079866" cy="1145690"/>
          </a:xfrm>
        </p:grpSpPr>
        <p:sp>
          <p:nvSpPr>
            <p:cNvPr id="10" name="ZoneTexte 9"/>
            <p:cNvSpPr txBox="1"/>
            <p:nvPr/>
          </p:nvSpPr>
          <p:spPr>
            <a:xfrm>
              <a:off x="262924" y="5755065"/>
              <a:ext cx="1079866" cy="307777"/>
            </a:xfrm>
            <a:prstGeom prst="rect">
              <a:avLst/>
            </a:prstGeom>
            <a:noFill/>
          </p:spPr>
          <p:txBody>
            <a:bodyPr wrap="square" rtlCol="0">
              <a:spAutoFit/>
            </a:bodyPr>
            <a:lstStyle/>
            <a:p>
              <a:r>
                <a:rPr lang="fr-FR" sz="1400" b="1" dirty="0">
                  <a:solidFill>
                    <a:schemeClr val="accent6">
                      <a:lumMod val="75000"/>
                    </a:schemeClr>
                  </a:solidFill>
                  <a:latin typeface="Arial Narrow" panose="020B0606020202030204" pitchFamily="34" charset="0"/>
                  <a:hlinkClick r:id="rId2"/>
                </a:rPr>
                <a:t>Vidéo de 43'</a:t>
              </a:r>
              <a:endParaRPr lang="fr-FR" sz="1400" b="1" dirty="0">
                <a:solidFill>
                  <a:schemeClr val="accent6">
                    <a:lumMod val="75000"/>
                  </a:schemeClr>
                </a:solidFill>
                <a:latin typeface="Arial Narrow" panose="020B0606020202030204" pitchFamily="34" charset="0"/>
              </a:endParaRPr>
            </a:p>
          </p:txBody>
        </p:sp>
        <p:pic>
          <p:nvPicPr>
            <p:cNvPr id="11" name="Image 10">
              <a:hlinkClick r:id="rId3"/>
            </p:cNvPr>
            <p:cNvPicPr>
              <a:picLocks noChangeAspect="1"/>
            </p:cNvPicPr>
            <p:nvPr/>
          </p:nvPicPr>
          <p:blipFill>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472261" y="4917152"/>
              <a:ext cx="864940" cy="864940"/>
            </a:xfrm>
            <a:prstGeom prst="rect">
              <a:avLst/>
            </a:prstGeom>
          </p:spPr>
        </p:pic>
      </p:grpSp>
    </p:spTree>
    <p:extLst>
      <p:ext uri="{BB962C8B-B14F-4D97-AF65-F5344CB8AC3E}">
        <p14:creationId xmlns:p14="http://schemas.microsoft.com/office/powerpoint/2010/main" val="296584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91344" y="1124744"/>
            <a:ext cx="12136888" cy="4566273"/>
            <a:chOff x="-352876" y="1132265"/>
            <a:chExt cx="12136888" cy="4566273"/>
          </a:xfrm>
        </p:grpSpPr>
        <p:sp>
          <p:nvSpPr>
            <p:cNvPr id="8" name="ZoneTexte 7">
              <a:extLst>
                <a:ext uri="{FF2B5EF4-FFF2-40B4-BE49-F238E27FC236}">
                  <a16:creationId xmlns:a16="http://schemas.microsoft.com/office/drawing/2014/main" id="{DFBDAF61-FEAA-43F2-AB26-C17BE97D7B15}"/>
                </a:ext>
              </a:extLst>
            </p:cNvPr>
            <p:cNvSpPr txBox="1"/>
            <p:nvPr/>
          </p:nvSpPr>
          <p:spPr>
            <a:xfrm>
              <a:off x="-352876" y="4171703"/>
              <a:ext cx="3390245" cy="1323439"/>
            </a:xfrm>
            <a:prstGeom prst="rect">
              <a:avLst/>
            </a:prstGeom>
            <a:noFill/>
          </p:spPr>
          <p:txBody>
            <a:bodyPr wrap="square" rtlCol="0">
              <a:spAutoFit/>
            </a:bodyPr>
            <a:lstStyle/>
            <a:p>
              <a:pPr lvl="0" algn="r"/>
              <a:r>
                <a:rPr lang="fr-FR" sz="2000" b="1" dirty="0">
                  <a:solidFill>
                    <a:schemeClr val="accent3">
                      <a:lumMod val="75000"/>
                    </a:schemeClr>
                  </a:solidFill>
                  <a:latin typeface="Arial Narrow" panose="020B0606020202030204" pitchFamily="34" charset="0"/>
                </a:rPr>
                <a:t>Pôle 2 </a:t>
              </a:r>
            </a:p>
            <a:p>
              <a:pPr lvl="0" algn="r"/>
              <a:r>
                <a:rPr lang="fr-FR" sz="2000" b="1" dirty="0">
                  <a:solidFill>
                    <a:schemeClr val="accent3">
                      <a:lumMod val="75000"/>
                    </a:schemeClr>
                  </a:solidFill>
                  <a:latin typeface="Arial Narrow" panose="020B0606020202030204" pitchFamily="34" charset="0"/>
                </a:rPr>
                <a:t>Organisation et suivi de l’activité de production</a:t>
              </a:r>
              <a:endParaRPr lang="fr-FR" sz="2000" dirty="0">
                <a:solidFill>
                  <a:schemeClr val="accent3">
                    <a:lumMod val="75000"/>
                  </a:schemeClr>
                </a:solidFill>
                <a:latin typeface="Arial Narrow" panose="020B0606020202030204" pitchFamily="34" charset="0"/>
              </a:endParaRPr>
            </a:p>
            <a:p>
              <a:pPr lvl="0" algn="r"/>
              <a:r>
                <a:rPr lang="fr-FR" sz="2000" b="1" dirty="0">
                  <a:solidFill>
                    <a:schemeClr val="accent3">
                      <a:lumMod val="75000"/>
                    </a:schemeClr>
                  </a:solidFill>
                  <a:latin typeface="Arial Narrow" panose="020B0606020202030204" pitchFamily="34" charset="0"/>
                </a:rPr>
                <a:t>(de biens ou de services)</a:t>
              </a:r>
            </a:p>
          </p:txBody>
        </p:sp>
        <p:sp>
          <p:nvSpPr>
            <p:cNvPr id="9" name="Rectangle 8">
              <a:extLst>
                <a:ext uri="{FF2B5EF4-FFF2-40B4-BE49-F238E27FC236}">
                  <a16:creationId xmlns:a16="http://schemas.microsoft.com/office/drawing/2014/main" id="{6F660543-397C-4212-B175-D39209E101BE}"/>
                </a:ext>
              </a:extLst>
            </p:cNvPr>
            <p:cNvSpPr/>
            <p:nvPr/>
          </p:nvSpPr>
          <p:spPr>
            <a:xfrm>
              <a:off x="7944513" y="4399849"/>
              <a:ext cx="3839499" cy="707886"/>
            </a:xfrm>
            <a:prstGeom prst="rect">
              <a:avLst/>
            </a:prstGeom>
          </p:spPr>
          <p:txBody>
            <a:bodyPr wrap="square">
              <a:spAutoFit/>
            </a:bodyPr>
            <a:lstStyle/>
            <a:p>
              <a:pPr lvl="0"/>
              <a:r>
                <a:rPr lang="fr-FR" sz="2000" b="1" dirty="0">
                  <a:solidFill>
                    <a:schemeClr val="accent6">
                      <a:lumMod val="75000"/>
                    </a:schemeClr>
                  </a:solidFill>
                  <a:latin typeface="Arial Narrow" panose="020B0606020202030204" pitchFamily="34" charset="0"/>
                </a:rPr>
                <a:t>Pôle 3</a:t>
              </a:r>
            </a:p>
            <a:p>
              <a:pPr lvl="0"/>
              <a:r>
                <a:rPr lang="fr-FR" sz="2000" b="1" dirty="0">
                  <a:solidFill>
                    <a:schemeClr val="accent6">
                      <a:lumMod val="75000"/>
                    </a:schemeClr>
                  </a:solidFill>
                  <a:latin typeface="Arial Narrow" panose="020B0606020202030204" pitchFamily="34" charset="0"/>
                </a:rPr>
                <a:t>Administration du personnel</a:t>
              </a:r>
              <a:endParaRPr lang="fr-FR" sz="2000" dirty="0">
                <a:solidFill>
                  <a:schemeClr val="accent6">
                    <a:lumMod val="75000"/>
                  </a:schemeClr>
                </a:solidFill>
                <a:latin typeface="Arial Narrow" panose="020B0606020202030204" pitchFamily="34" charset="0"/>
              </a:endParaRPr>
            </a:p>
          </p:txBody>
        </p:sp>
        <p:grpSp>
          <p:nvGrpSpPr>
            <p:cNvPr id="21" name="Groupe 20"/>
            <p:cNvGrpSpPr/>
            <p:nvPr/>
          </p:nvGrpSpPr>
          <p:grpSpPr>
            <a:xfrm>
              <a:off x="2256449" y="1132265"/>
              <a:ext cx="6613620" cy="4566273"/>
              <a:chOff x="2256449" y="1132265"/>
              <a:chExt cx="6613620" cy="4566273"/>
            </a:xfrm>
          </p:grpSpPr>
          <p:sp>
            <p:nvSpPr>
              <p:cNvPr id="10" name="ZoneTexte 9">
                <a:extLst>
                  <a:ext uri="{FF2B5EF4-FFF2-40B4-BE49-F238E27FC236}">
                    <a16:creationId xmlns:a16="http://schemas.microsoft.com/office/drawing/2014/main" id="{2962310A-2445-4F97-BA73-52DF73602CDF}"/>
                  </a:ext>
                </a:extLst>
              </p:cNvPr>
              <p:cNvSpPr txBox="1"/>
              <p:nvPr/>
            </p:nvSpPr>
            <p:spPr>
              <a:xfrm>
                <a:off x="2256449" y="1132265"/>
                <a:ext cx="6613620" cy="1015663"/>
              </a:xfrm>
              <a:prstGeom prst="rect">
                <a:avLst/>
              </a:prstGeom>
              <a:noFill/>
            </p:spPr>
            <p:txBody>
              <a:bodyPr wrap="square" rtlCol="0">
                <a:spAutoFit/>
              </a:bodyPr>
              <a:lstStyle/>
              <a:p>
                <a:pPr lvl="0" algn="ctr"/>
                <a:r>
                  <a:rPr lang="fr-FR" sz="2000" b="1" dirty="0">
                    <a:solidFill>
                      <a:schemeClr val="accent1"/>
                    </a:solidFill>
                    <a:latin typeface="Arial Narrow" panose="020B0606020202030204" pitchFamily="34" charset="0"/>
                  </a:rPr>
                  <a:t>Pôle 1</a:t>
                </a:r>
              </a:p>
              <a:p>
                <a:pPr lvl="0" algn="ctr"/>
                <a:r>
                  <a:rPr lang="fr-FR" sz="2000" b="1" dirty="0">
                    <a:solidFill>
                      <a:schemeClr val="accent1"/>
                    </a:solidFill>
                    <a:latin typeface="Arial Narrow" panose="020B0606020202030204" pitchFamily="34" charset="0"/>
                  </a:rPr>
                  <a:t>Gestion des relations avec les clients,</a:t>
                </a:r>
              </a:p>
              <a:p>
                <a:pPr lvl="0" algn="ctr"/>
                <a:r>
                  <a:rPr lang="fr-FR" sz="2000" b="1" dirty="0">
                    <a:solidFill>
                      <a:schemeClr val="accent1"/>
                    </a:solidFill>
                    <a:latin typeface="Arial Narrow" panose="020B0606020202030204" pitchFamily="34" charset="0"/>
                  </a:rPr>
                  <a:t> les usagers et les adhérents</a:t>
                </a:r>
                <a:endParaRPr lang="fr-FR" sz="2000" dirty="0">
                  <a:solidFill>
                    <a:schemeClr val="accent1"/>
                  </a:solidFill>
                  <a:latin typeface="Arial Narrow" panose="020B0606020202030204" pitchFamily="34" charset="0"/>
                </a:endParaRPr>
              </a:p>
            </p:txBody>
          </p:sp>
          <p:grpSp>
            <p:nvGrpSpPr>
              <p:cNvPr id="20" name="Groupe 19"/>
              <p:cNvGrpSpPr/>
              <p:nvPr/>
            </p:nvGrpSpPr>
            <p:grpSpPr>
              <a:xfrm>
                <a:off x="3202332" y="2098538"/>
                <a:ext cx="4721854" cy="3600000"/>
                <a:chOff x="3305537" y="1944553"/>
                <a:chExt cx="4721854" cy="3600000"/>
              </a:xfrm>
            </p:grpSpPr>
            <p:grpSp>
              <p:nvGrpSpPr>
                <p:cNvPr id="16" name="Groupe 15"/>
                <p:cNvGrpSpPr/>
                <p:nvPr/>
              </p:nvGrpSpPr>
              <p:grpSpPr>
                <a:xfrm>
                  <a:off x="4766464" y="1944553"/>
                  <a:ext cx="1800000" cy="1800000"/>
                  <a:chOff x="5270500" y="1980954"/>
                  <a:chExt cx="1800000" cy="1800000"/>
                </a:xfrm>
              </p:grpSpPr>
              <p:sp>
                <p:nvSpPr>
                  <p:cNvPr id="3" name="Ellipse 2"/>
                  <p:cNvSpPr/>
                  <p:nvPr/>
                </p:nvSpPr>
                <p:spPr>
                  <a:xfrm>
                    <a:off x="5270500" y="1980954"/>
                    <a:ext cx="1800000" cy="1800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7" name="Graphique 6" descr="Salle de conseil">
                    <a:extLst>
                      <a:ext uri="{FF2B5EF4-FFF2-40B4-BE49-F238E27FC236}">
                        <a16:creationId xmlns:a16="http://schemas.microsoft.com/office/drawing/2014/main" id="{18728E59-4661-46B0-84AA-F4BA0FDF4B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85724" y="1996178"/>
                    <a:ext cx="1769552" cy="1769552"/>
                  </a:xfrm>
                  <a:prstGeom prst="rect">
                    <a:avLst/>
                  </a:prstGeom>
                </p:spPr>
              </p:pic>
            </p:grpSp>
            <p:grpSp>
              <p:nvGrpSpPr>
                <p:cNvPr id="19" name="Groupe 18"/>
                <p:cNvGrpSpPr/>
                <p:nvPr/>
              </p:nvGrpSpPr>
              <p:grpSpPr>
                <a:xfrm>
                  <a:off x="3305537" y="3744553"/>
                  <a:ext cx="4721854" cy="1800000"/>
                  <a:chOff x="3305537" y="3744553"/>
                  <a:chExt cx="4721854" cy="1800000"/>
                </a:xfrm>
              </p:grpSpPr>
              <p:grpSp>
                <p:nvGrpSpPr>
                  <p:cNvPr id="17" name="Groupe 16"/>
                  <p:cNvGrpSpPr/>
                  <p:nvPr/>
                </p:nvGrpSpPr>
                <p:grpSpPr>
                  <a:xfrm>
                    <a:off x="6227391" y="3744553"/>
                    <a:ext cx="1800000" cy="1800000"/>
                    <a:chOff x="6227391" y="3854933"/>
                    <a:chExt cx="1800000" cy="1800000"/>
                  </a:xfrm>
                </p:grpSpPr>
                <p:sp>
                  <p:nvSpPr>
                    <p:cNvPr id="14" name="Ellipse 13"/>
                    <p:cNvSpPr/>
                    <p:nvPr/>
                  </p:nvSpPr>
                  <p:spPr>
                    <a:xfrm>
                      <a:off x="6227391" y="3854933"/>
                      <a:ext cx="1800000" cy="1800000"/>
                    </a:xfrm>
                    <a:prstGeom prst="ellipse">
                      <a:avLst/>
                    </a:prstGeom>
                    <a:solidFill>
                      <a:schemeClr val="accent6">
                        <a:lumMod val="75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6"/>
                        </a:solidFill>
                      </a:endParaRPr>
                    </a:p>
                  </p:txBody>
                </p:sp>
                <p:pic>
                  <p:nvPicPr>
                    <p:cNvPr id="11" name="Graphique 10" descr="Group of People">
                      <a:extLst>
                        <a:ext uri="{FF2B5EF4-FFF2-40B4-BE49-F238E27FC236}">
                          <a16:creationId xmlns:a16="http://schemas.microsoft.com/office/drawing/2014/main" id="{6CB65073-C89E-4BC1-A9C5-90196364258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2354" y="3975150"/>
                      <a:ext cx="1470074" cy="1470074"/>
                    </a:xfrm>
                    <a:prstGeom prst="rect">
                      <a:avLst/>
                    </a:prstGeom>
                  </p:spPr>
                </p:pic>
              </p:grpSp>
              <p:grpSp>
                <p:nvGrpSpPr>
                  <p:cNvPr id="18" name="Groupe 17"/>
                  <p:cNvGrpSpPr/>
                  <p:nvPr/>
                </p:nvGrpSpPr>
                <p:grpSpPr>
                  <a:xfrm>
                    <a:off x="3305537" y="3744553"/>
                    <a:ext cx="1800000" cy="1800000"/>
                    <a:chOff x="3968920" y="3744553"/>
                    <a:chExt cx="1800000" cy="1800000"/>
                  </a:xfrm>
                </p:grpSpPr>
                <p:sp>
                  <p:nvSpPr>
                    <p:cNvPr id="15" name="Ellipse 14"/>
                    <p:cNvSpPr/>
                    <p:nvPr/>
                  </p:nvSpPr>
                  <p:spPr>
                    <a:xfrm>
                      <a:off x="3968920" y="3744553"/>
                      <a:ext cx="1800000" cy="1800000"/>
                    </a:xfrm>
                    <a:prstGeom prst="ellipse">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3"/>
                        </a:solidFill>
                      </a:endParaRPr>
                    </a:p>
                  </p:txBody>
                </p:sp>
                <p:pic>
                  <p:nvPicPr>
                    <p:cNvPr id="12" name="Graphique 11" descr="Tendance à la hausse">
                      <a:extLst>
                        <a:ext uri="{FF2B5EF4-FFF2-40B4-BE49-F238E27FC236}">
                          <a16:creationId xmlns:a16="http://schemas.microsoft.com/office/drawing/2014/main" id="{F9F5E196-2482-4DC1-BF75-2064CA30609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33883" y="3909516"/>
                      <a:ext cx="1470074" cy="1470074"/>
                    </a:xfrm>
                    <a:prstGeom prst="rect">
                      <a:avLst/>
                    </a:prstGeom>
                  </p:spPr>
                </p:pic>
              </p:grpSp>
            </p:grpSp>
          </p:grpSp>
        </p:grpSp>
      </p:grpSp>
      <p:sp>
        <p:nvSpPr>
          <p:cNvPr id="24" name="Titre 2"/>
          <p:cNvSpPr txBox="1">
            <a:spLocks/>
          </p:cNvSpPr>
          <p:nvPr/>
        </p:nvSpPr>
        <p:spPr>
          <a:xfrm>
            <a:off x="695400" y="332656"/>
            <a:ext cx="8333316" cy="430887"/>
          </a:xfrm>
          <a:prstGeom prst="rect">
            <a:avLst/>
          </a:prstGeom>
        </p:spPr>
        <p:txBody>
          <a:bodyPr vert="horz" wrap="square" lIns="0" tIns="0" rIns="0" bIns="0" rtlCol="0" anchor="ctr">
            <a:spAutoFit/>
          </a:bodyPr>
          <a:lst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a:lstStyle>
          <a:p>
            <a:r>
              <a:rPr lang="fr-FR" dirty="0"/>
              <a:t>Le Référentiel des activités professionnelles</a:t>
            </a:r>
          </a:p>
        </p:txBody>
      </p:sp>
    </p:spTree>
    <p:extLst>
      <p:ext uri="{BB962C8B-B14F-4D97-AF65-F5344CB8AC3E}">
        <p14:creationId xmlns:p14="http://schemas.microsoft.com/office/powerpoint/2010/main" val="110758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68631-96BA-459E-867E-75067EFB2271}"/>
              </a:ext>
            </a:extLst>
          </p:cNvPr>
          <p:cNvSpPr>
            <a:spLocks noGrp="1"/>
          </p:cNvSpPr>
          <p:nvPr>
            <p:ph type="title"/>
          </p:nvPr>
        </p:nvSpPr>
        <p:spPr>
          <a:xfrm>
            <a:off x="564448" y="343343"/>
            <a:ext cx="9563999" cy="623959"/>
          </a:xfrm>
        </p:spPr>
        <p:txBody>
          <a:bodyPr>
            <a:normAutofit/>
          </a:bodyPr>
          <a:lstStyle/>
          <a:p>
            <a:r>
              <a:rPr lang="fr-FR" dirty="0">
                <a:solidFill>
                  <a:schemeClr val="accent1"/>
                </a:solidFill>
              </a:rPr>
              <a:t>LE </a:t>
            </a:r>
            <a:r>
              <a:rPr lang="fr-FR" sz="2800" dirty="0">
                <a:solidFill>
                  <a:schemeClr val="accent1"/>
                </a:solidFill>
              </a:rPr>
              <a:t>référentiel de compéte</a:t>
            </a:r>
            <a:r>
              <a:rPr lang="fr-FR" dirty="0">
                <a:solidFill>
                  <a:schemeClr val="accent1"/>
                </a:solidFill>
              </a:rPr>
              <a:t>nces</a:t>
            </a:r>
            <a:endParaRPr lang="fr-FR" sz="2800" dirty="0">
              <a:solidFill>
                <a:schemeClr val="accent1"/>
              </a:solidFill>
            </a:endParaRPr>
          </a:p>
        </p:txBody>
      </p:sp>
      <p:grpSp>
        <p:nvGrpSpPr>
          <p:cNvPr id="22" name="Groupe 21"/>
          <p:cNvGrpSpPr/>
          <p:nvPr/>
        </p:nvGrpSpPr>
        <p:grpSpPr>
          <a:xfrm>
            <a:off x="335360" y="1052736"/>
            <a:ext cx="12136888" cy="4566273"/>
            <a:chOff x="-352876" y="1132265"/>
            <a:chExt cx="12136888" cy="4566273"/>
          </a:xfrm>
        </p:grpSpPr>
        <p:sp>
          <p:nvSpPr>
            <p:cNvPr id="8" name="ZoneTexte 7">
              <a:extLst>
                <a:ext uri="{FF2B5EF4-FFF2-40B4-BE49-F238E27FC236}">
                  <a16:creationId xmlns:a16="http://schemas.microsoft.com/office/drawing/2014/main" id="{DFBDAF61-FEAA-43F2-AB26-C17BE97D7B15}"/>
                </a:ext>
              </a:extLst>
            </p:cNvPr>
            <p:cNvSpPr txBox="1"/>
            <p:nvPr/>
          </p:nvSpPr>
          <p:spPr>
            <a:xfrm>
              <a:off x="-352876" y="4171703"/>
              <a:ext cx="3390245" cy="1323439"/>
            </a:xfrm>
            <a:prstGeom prst="rect">
              <a:avLst/>
            </a:prstGeom>
            <a:noFill/>
          </p:spPr>
          <p:txBody>
            <a:bodyPr wrap="square" rtlCol="0">
              <a:spAutoFit/>
            </a:bodyPr>
            <a:lstStyle/>
            <a:p>
              <a:pPr lvl="0" algn="r"/>
              <a:r>
                <a:rPr lang="fr-FR" sz="2000" b="1" dirty="0">
                  <a:solidFill>
                    <a:schemeClr val="accent3">
                      <a:lumMod val="75000"/>
                    </a:schemeClr>
                  </a:solidFill>
                  <a:latin typeface="Arial Narrow" panose="020B0606020202030204" pitchFamily="34" charset="0"/>
                </a:rPr>
                <a:t>Bloc 2 </a:t>
              </a:r>
            </a:p>
            <a:p>
              <a:pPr lvl="0" algn="r"/>
              <a:r>
                <a:rPr lang="fr-FR" sz="2000" b="1" dirty="0">
                  <a:solidFill>
                    <a:schemeClr val="accent3">
                      <a:lumMod val="75000"/>
                    </a:schemeClr>
                  </a:solidFill>
                  <a:latin typeface="Arial Narrow" panose="020B0606020202030204" pitchFamily="34" charset="0"/>
                </a:rPr>
                <a:t>Organiser et suivre </a:t>
              </a:r>
            </a:p>
            <a:p>
              <a:pPr lvl="0" algn="r"/>
              <a:r>
                <a:rPr lang="fr-FR" sz="2000" b="1" dirty="0">
                  <a:solidFill>
                    <a:schemeClr val="accent3">
                      <a:lumMod val="75000"/>
                    </a:schemeClr>
                  </a:solidFill>
                  <a:latin typeface="Arial Narrow" panose="020B0606020202030204" pitchFamily="34" charset="0"/>
                </a:rPr>
                <a:t>l’activité de production</a:t>
              </a:r>
              <a:endParaRPr lang="fr-FR" sz="2000" dirty="0">
                <a:solidFill>
                  <a:schemeClr val="accent3">
                    <a:lumMod val="75000"/>
                  </a:schemeClr>
                </a:solidFill>
                <a:latin typeface="Arial Narrow" panose="020B0606020202030204" pitchFamily="34" charset="0"/>
              </a:endParaRPr>
            </a:p>
            <a:p>
              <a:pPr lvl="0" algn="r"/>
              <a:r>
                <a:rPr lang="fr-FR" sz="2000" b="1" dirty="0">
                  <a:solidFill>
                    <a:schemeClr val="accent3">
                      <a:lumMod val="75000"/>
                    </a:schemeClr>
                  </a:solidFill>
                  <a:latin typeface="Arial Narrow" panose="020B0606020202030204" pitchFamily="34" charset="0"/>
                </a:rPr>
                <a:t>(de biens ou de services)</a:t>
              </a:r>
            </a:p>
          </p:txBody>
        </p:sp>
        <p:sp>
          <p:nvSpPr>
            <p:cNvPr id="9" name="Rectangle 8">
              <a:extLst>
                <a:ext uri="{FF2B5EF4-FFF2-40B4-BE49-F238E27FC236}">
                  <a16:creationId xmlns:a16="http://schemas.microsoft.com/office/drawing/2014/main" id="{6F660543-397C-4212-B175-D39209E101BE}"/>
                </a:ext>
              </a:extLst>
            </p:cNvPr>
            <p:cNvSpPr/>
            <p:nvPr/>
          </p:nvSpPr>
          <p:spPr>
            <a:xfrm>
              <a:off x="7944513" y="4399849"/>
              <a:ext cx="3839499" cy="707886"/>
            </a:xfrm>
            <a:prstGeom prst="rect">
              <a:avLst/>
            </a:prstGeom>
          </p:spPr>
          <p:txBody>
            <a:bodyPr wrap="square">
              <a:spAutoFit/>
            </a:bodyPr>
            <a:lstStyle/>
            <a:p>
              <a:pPr lvl="0"/>
              <a:r>
                <a:rPr lang="fr-FR" sz="2000" b="1" dirty="0">
                  <a:solidFill>
                    <a:schemeClr val="accent6">
                      <a:lumMod val="75000"/>
                    </a:schemeClr>
                  </a:solidFill>
                  <a:latin typeface="Arial Narrow" panose="020B0606020202030204" pitchFamily="34" charset="0"/>
                </a:rPr>
                <a:t>Bloc 3</a:t>
              </a:r>
            </a:p>
            <a:p>
              <a:pPr lvl="0"/>
              <a:r>
                <a:rPr lang="fr-FR" sz="2000" b="1" dirty="0">
                  <a:solidFill>
                    <a:schemeClr val="accent6">
                      <a:lumMod val="75000"/>
                    </a:schemeClr>
                  </a:solidFill>
                  <a:latin typeface="Arial Narrow" panose="020B0606020202030204" pitchFamily="34" charset="0"/>
                </a:rPr>
                <a:t>Administrer le personnel</a:t>
              </a:r>
              <a:endParaRPr lang="fr-FR" sz="2000" dirty="0">
                <a:solidFill>
                  <a:schemeClr val="accent6">
                    <a:lumMod val="75000"/>
                  </a:schemeClr>
                </a:solidFill>
                <a:latin typeface="Arial Narrow" panose="020B0606020202030204" pitchFamily="34" charset="0"/>
              </a:endParaRPr>
            </a:p>
          </p:txBody>
        </p:sp>
        <p:grpSp>
          <p:nvGrpSpPr>
            <p:cNvPr id="21" name="Groupe 20"/>
            <p:cNvGrpSpPr/>
            <p:nvPr/>
          </p:nvGrpSpPr>
          <p:grpSpPr>
            <a:xfrm>
              <a:off x="2256449" y="1132265"/>
              <a:ext cx="6613620" cy="4566273"/>
              <a:chOff x="2256449" y="1132265"/>
              <a:chExt cx="6613620" cy="4566273"/>
            </a:xfrm>
          </p:grpSpPr>
          <p:sp>
            <p:nvSpPr>
              <p:cNvPr id="10" name="ZoneTexte 9">
                <a:extLst>
                  <a:ext uri="{FF2B5EF4-FFF2-40B4-BE49-F238E27FC236}">
                    <a16:creationId xmlns:a16="http://schemas.microsoft.com/office/drawing/2014/main" id="{2962310A-2445-4F97-BA73-52DF73602CDF}"/>
                  </a:ext>
                </a:extLst>
              </p:cNvPr>
              <p:cNvSpPr txBox="1"/>
              <p:nvPr/>
            </p:nvSpPr>
            <p:spPr>
              <a:xfrm>
                <a:off x="2256449" y="1132265"/>
                <a:ext cx="6613620" cy="1015663"/>
              </a:xfrm>
              <a:prstGeom prst="rect">
                <a:avLst/>
              </a:prstGeom>
              <a:noFill/>
            </p:spPr>
            <p:txBody>
              <a:bodyPr wrap="square" rtlCol="0">
                <a:spAutoFit/>
              </a:bodyPr>
              <a:lstStyle/>
              <a:p>
                <a:pPr lvl="0" algn="ctr"/>
                <a:r>
                  <a:rPr lang="fr-FR" sz="2000" b="1" dirty="0">
                    <a:solidFill>
                      <a:schemeClr val="accent1"/>
                    </a:solidFill>
                    <a:latin typeface="Arial Narrow" panose="020B0606020202030204" pitchFamily="34" charset="0"/>
                  </a:rPr>
                  <a:t>Bloc 1</a:t>
                </a:r>
              </a:p>
              <a:p>
                <a:pPr lvl="0" algn="ctr"/>
                <a:r>
                  <a:rPr lang="fr-FR" sz="2000" b="1" dirty="0">
                    <a:solidFill>
                      <a:schemeClr val="accent1"/>
                    </a:solidFill>
                    <a:latin typeface="Arial Narrow" panose="020B0606020202030204" pitchFamily="34" charset="0"/>
                  </a:rPr>
                  <a:t>Gérer des relations avec les clients,</a:t>
                </a:r>
              </a:p>
              <a:p>
                <a:pPr lvl="0" algn="ctr"/>
                <a:r>
                  <a:rPr lang="fr-FR" sz="2000" b="1" dirty="0">
                    <a:solidFill>
                      <a:schemeClr val="accent1"/>
                    </a:solidFill>
                    <a:latin typeface="Arial Narrow" panose="020B0606020202030204" pitchFamily="34" charset="0"/>
                  </a:rPr>
                  <a:t> les usagers et les adhérents</a:t>
                </a:r>
                <a:endParaRPr lang="fr-FR" sz="2000" dirty="0">
                  <a:solidFill>
                    <a:schemeClr val="accent1"/>
                  </a:solidFill>
                  <a:latin typeface="Arial Narrow" panose="020B0606020202030204" pitchFamily="34" charset="0"/>
                </a:endParaRPr>
              </a:p>
            </p:txBody>
          </p:sp>
          <p:grpSp>
            <p:nvGrpSpPr>
              <p:cNvPr id="20" name="Groupe 19"/>
              <p:cNvGrpSpPr/>
              <p:nvPr/>
            </p:nvGrpSpPr>
            <p:grpSpPr>
              <a:xfrm>
                <a:off x="3202332" y="2098538"/>
                <a:ext cx="4721854" cy="3600000"/>
                <a:chOff x="3305537" y="1944553"/>
                <a:chExt cx="4721854" cy="3600000"/>
              </a:xfrm>
            </p:grpSpPr>
            <p:grpSp>
              <p:nvGrpSpPr>
                <p:cNvPr id="16" name="Groupe 15"/>
                <p:cNvGrpSpPr/>
                <p:nvPr/>
              </p:nvGrpSpPr>
              <p:grpSpPr>
                <a:xfrm>
                  <a:off x="4766464" y="1944553"/>
                  <a:ext cx="1800000" cy="1800000"/>
                  <a:chOff x="5270500" y="1980954"/>
                  <a:chExt cx="1800000" cy="1800000"/>
                </a:xfrm>
              </p:grpSpPr>
              <p:sp>
                <p:nvSpPr>
                  <p:cNvPr id="3" name="Ellipse 2"/>
                  <p:cNvSpPr/>
                  <p:nvPr/>
                </p:nvSpPr>
                <p:spPr>
                  <a:xfrm>
                    <a:off x="5270500" y="1980954"/>
                    <a:ext cx="1800000" cy="1800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7" name="Graphique 6" descr="Salle de conseil">
                    <a:extLst>
                      <a:ext uri="{FF2B5EF4-FFF2-40B4-BE49-F238E27FC236}">
                        <a16:creationId xmlns:a16="http://schemas.microsoft.com/office/drawing/2014/main" id="{18728E59-4661-46B0-84AA-F4BA0FDF4B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85724" y="1996178"/>
                    <a:ext cx="1769552" cy="1769552"/>
                  </a:xfrm>
                  <a:prstGeom prst="rect">
                    <a:avLst/>
                  </a:prstGeom>
                </p:spPr>
              </p:pic>
            </p:grpSp>
            <p:grpSp>
              <p:nvGrpSpPr>
                <p:cNvPr id="19" name="Groupe 18"/>
                <p:cNvGrpSpPr/>
                <p:nvPr/>
              </p:nvGrpSpPr>
              <p:grpSpPr>
                <a:xfrm>
                  <a:off x="3305537" y="3744553"/>
                  <a:ext cx="4721854" cy="1800000"/>
                  <a:chOff x="3305537" y="3744553"/>
                  <a:chExt cx="4721854" cy="1800000"/>
                </a:xfrm>
              </p:grpSpPr>
              <p:grpSp>
                <p:nvGrpSpPr>
                  <p:cNvPr id="17" name="Groupe 16"/>
                  <p:cNvGrpSpPr/>
                  <p:nvPr/>
                </p:nvGrpSpPr>
                <p:grpSpPr>
                  <a:xfrm>
                    <a:off x="6227391" y="3744553"/>
                    <a:ext cx="1800000" cy="1800000"/>
                    <a:chOff x="6227391" y="3854933"/>
                    <a:chExt cx="1800000" cy="1800000"/>
                  </a:xfrm>
                </p:grpSpPr>
                <p:sp>
                  <p:nvSpPr>
                    <p:cNvPr id="14" name="Ellipse 13"/>
                    <p:cNvSpPr/>
                    <p:nvPr/>
                  </p:nvSpPr>
                  <p:spPr>
                    <a:xfrm>
                      <a:off x="6227391" y="3854933"/>
                      <a:ext cx="1800000" cy="1800000"/>
                    </a:xfrm>
                    <a:prstGeom prst="ellipse">
                      <a:avLst/>
                    </a:prstGeom>
                    <a:solidFill>
                      <a:schemeClr val="accent6">
                        <a:lumMod val="75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6"/>
                        </a:solidFill>
                      </a:endParaRPr>
                    </a:p>
                  </p:txBody>
                </p:sp>
                <p:pic>
                  <p:nvPicPr>
                    <p:cNvPr id="11" name="Graphique 10" descr="Group of People">
                      <a:extLst>
                        <a:ext uri="{FF2B5EF4-FFF2-40B4-BE49-F238E27FC236}">
                          <a16:creationId xmlns:a16="http://schemas.microsoft.com/office/drawing/2014/main" id="{6CB65073-C89E-4BC1-A9C5-90196364258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2354" y="3975150"/>
                      <a:ext cx="1470074" cy="1470074"/>
                    </a:xfrm>
                    <a:prstGeom prst="rect">
                      <a:avLst/>
                    </a:prstGeom>
                  </p:spPr>
                </p:pic>
              </p:grpSp>
              <p:grpSp>
                <p:nvGrpSpPr>
                  <p:cNvPr id="18" name="Groupe 17"/>
                  <p:cNvGrpSpPr/>
                  <p:nvPr/>
                </p:nvGrpSpPr>
                <p:grpSpPr>
                  <a:xfrm>
                    <a:off x="3305537" y="3744553"/>
                    <a:ext cx="1800000" cy="1800000"/>
                    <a:chOff x="3968920" y="3744553"/>
                    <a:chExt cx="1800000" cy="1800000"/>
                  </a:xfrm>
                </p:grpSpPr>
                <p:sp>
                  <p:nvSpPr>
                    <p:cNvPr id="15" name="Ellipse 14"/>
                    <p:cNvSpPr/>
                    <p:nvPr/>
                  </p:nvSpPr>
                  <p:spPr>
                    <a:xfrm>
                      <a:off x="3968920" y="3744553"/>
                      <a:ext cx="1800000" cy="1800000"/>
                    </a:xfrm>
                    <a:prstGeom prst="ellipse">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chemeClr val="accent3"/>
                        </a:solidFill>
                      </a:endParaRPr>
                    </a:p>
                  </p:txBody>
                </p:sp>
                <p:pic>
                  <p:nvPicPr>
                    <p:cNvPr id="12" name="Graphique 11" descr="Tendance à la hausse">
                      <a:extLst>
                        <a:ext uri="{FF2B5EF4-FFF2-40B4-BE49-F238E27FC236}">
                          <a16:creationId xmlns:a16="http://schemas.microsoft.com/office/drawing/2014/main" id="{F9F5E196-2482-4DC1-BF75-2064CA30609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33883" y="3909516"/>
                      <a:ext cx="1470074" cy="1470074"/>
                    </a:xfrm>
                    <a:prstGeom prst="rect">
                      <a:avLst/>
                    </a:prstGeom>
                  </p:spPr>
                </p:pic>
              </p:grpSp>
            </p:grpSp>
          </p:grpSp>
        </p:grpSp>
      </p:grpSp>
    </p:spTree>
    <p:extLst>
      <p:ext uri="{BB962C8B-B14F-4D97-AF65-F5344CB8AC3E}">
        <p14:creationId xmlns:p14="http://schemas.microsoft.com/office/powerpoint/2010/main" val="52065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1415480" y="1465372"/>
            <a:ext cx="9382350" cy="430887"/>
          </a:xfrm>
        </p:spPr>
        <p:txBody>
          <a:bodyPr>
            <a:noAutofit/>
          </a:bodyPr>
          <a:lstStyle/>
          <a:p>
            <a:r>
              <a:rPr lang="fr-FR" sz="2000" dirty="0">
                <a:solidFill>
                  <a:schemeClr val="accent1"/>
                </a:solidFill>
              </a:rPr>
              <a:t>bloc 1 - Gérer des relations avec les clients, les usagers et les adhérents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172993" y="1917927"/>
            <a:ext cx="6633419" cy="4662734"/>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800" b="1" dirty="0">
                <a:solidFill>
                  <a:schemeClr val="accent1"/>
                </a:solidFill>
                <a:latin typeface="Arial Narrow" panose="020B0606020202030204" pitchFamily="34" charset="0"/>
              </a:rPr>
              <a:t>COMPÉTENCES</a:t>
            </a:r>
          </a:p>
          <a:p>
            <a:pPr>
              <a:buFont typeface="Arial" panose="020B0604020202020204" pitchFamily="34" charset="0"/>
              <a:buChar char="•"/>
              <a:defRPr/>
            </a:pPr>
            <a:r>
              <a:rPr lang="fr-FR" sz="1400" dirty="0">
                <a:solidFill>
                  <a:schemeClr val="accent1"/>
                </a:solidFill>
                <a:latin typeface="Arial Narrow" panose="020B0606020202030204" pitchFamily="34" charset="0"/>
              </a:rPr>
              <a:t>Identifier les caractéristiques de la demande</a:t>
            </a:r>
          </a:p>
          <a:p>
            <a:pPr>
              <a:buFont typeface="Arial" panose="020B0604020202020204" pitchFamily="34" charset="0"/>
              <a:buChar char="•"/>
              <a:defRPr/>
            </a:pPr>
            <a:r>
              <a:rPr lang="fr-FR" sz="1400" dirty="0">
                <a:solidFill>
                  <a:schemeClr val="accent1"/>
                </a:solidFill>
                <a:latin typeface="Arial Narrow" panose="020B0606020202030204" pitchFamily="34" charset="0"/>
              </a:rPr>
              <a:t>Apporter une réponse adaptée à la demande</a:t>
            </a:r>
          </a:p>
          <a:p>
            <a:pPr>
              <a:buFont typeface="Arial" panose="020B0604020202020204" pitchFamily="34" charset="0"/>
              <a:buChar char="•"/>
              <a:defRPr/>
            </a:pPr>
            <a:r>
              <a:rPr lang="fr-FR" sz="1400" dirty="0">
                <a:solidFill>
                  <a:schemeClr val="accent1"/>
                </a:solidFill>
                <a:latin typeface="Arial Narrow" panose="020B0606020202030204" pitchFamily="34" charset="0"/>
              </a:rPr>
              <a:t>Produire, dans un environnement numérique, des supports de communication adaptés </a:t>
            </a:r>
          </a:p>
          <a:p>
            <a:pPr>
              <a:buFont typeface="Arial" panose="020B0604020202020204" pitchFamily="34" charset="0"/>
              <a:buChar char="•"/>
              <a:defRPr/>
            </a:pPr>
            <a:r>
              <a:rPr lang="fr-FR" sz="1400" dirty="0">
                <a:solidFill>
                  <a:schemeClr val="accent1"/>
                </a:solidFill>
                <a:latin typeface="Arial Narrow" panose="020B0606020202030204" pitchFamily="34" charset="0"/>
              </a:rPr>
              <a:t>Assurer le suivi administratif des opérations de promotion et de prospection</a:t>
            </a:r>
          </a:p>
          <a:p>
            <a:pPr>
              <a:buFont typeface="Arial" panose="020B0604020202020204" pitchFamily="34" charset="0"/>
              <a:buChar char="•"/>
              <a:defRPr/>
            </a:pPr>
            <a:r>
              <a:rPr lang="fr-FR" sz="1400" dirty="0">
                <a:solidFill>
                  <a:schemeClr val="accent1"/>
                </a:solidFill>
                <a:latin typeface="Arial Narrow" panose="020B0606020202030204" pitchFamily="34" charset="0"/>
              </a:rPr>
              <a:t>Appliquer les procédures internes de traitement des relations « commerciales »</a:t>
            </a:r>
          </a:p>
          <a:p>
            <a:pPr>
              <a:buFont typeface="Arial" panose="020B0604020202020204" pitchFamily="34" charset="0"/>
              <a:buChar char="•"/>
              <a:defRPr/>
            </a:pPr>
            <a:r>
              <a:rPr lang="fr-FR" sz="1400" dirty="0">
                <a:solidFill>
                  <a:schemeClr val="accent1"/>
                </a:solidFill>
                <a:latin typeface="Arial Narrow" panose="020B0606020202030204" pitchFamily="34" charset="0"/>
              </a:rPr>
              <a:t>Produire les documents liés au traitement des relations « commerciales » dans un environnement numérique</a:t>
            </a:r>
          </a:p>
          <a:p>
            <a:pPr>
              <a:buFont typeface="Arial" panose="020B0604020202020204" pitchFamily="34" charset="0"/>
              <a:buChar char="•"/>
              <a:defRPr/>
            </a:pPr>
            <a:r>
              <a:rPr lang="fr-FR" sz="1400" dirty="0">
                <a:solidFill>
                  <a:schemeClr val="accent1"/>
                </a:solidFill>
                <a:latin typeface="Arial Narrow" panose="020B0606020202030204" pitchFamily="34" charset="0"/>
              </a:rPr>
              <a:t>Assurer le suivi des enregistrements des factures de vente et des encaissements à l’aide d’un progiciel dédié ou d’un PGI</a:t>
            </a:r>
          </a:p>
          <a:p>
            <a:pPr>
              <a:buFont typeface="Arial" panose="020B0604020202020204" pitchFamily="34" charset="0"/>
              <a:buChar char="•"/>
              <a:defRPr/>
            </a:pPr>
            <a:r>
              <a:rPr lang="fr-FR" sz="1400" dirty="0">
                <a:solidFill>
                  <a:schemeClr val="accent1"/>
                </a:solidFill>
                <a:latin typeface="Arial Narrow" panose="020B0606020202030204" pitchFamily="34" charset="0"/>
              </a:rPr>
              <a:t>Assurer le suivi des relances clients</a:t>
            </a:r>
          </a:p>
          <a:p>
            <a:pPr>
              <a:buFont typeface="Arial" panose="020B0604020202020204" pitchFamily="34" charset="0"/>
              <a:buChar char="•"/>
              <a:defRPr/>
            </a:pPr>
            <a:r>
              <a:rPr lang="fr-FR" sz="1400" dirty="0">
                <a:solidFill>
                  <a:schemeClr val="accent1"/>
                </a:solidFill>
                <a:latin typeface="Arial Narrow" panose="020B0606020202030204" pitchFamily="34" charset="0"/>
              </a:rPr>
              <a:t>Mettre à jour l’information</a:t>
            </a:r>
          </a:p>
          <a:p>
            <a:pPr>
              <a:buFont typeface="Arial" panose="020B0604020202020204" pitchFamily="34" charset="0"/>
              <a:buChar char="•"/>
              <a:defRPr/>
            </a:pPr>
            <a:r>
              <a:rPr lang="fr-FR" sz="1400" dirty="0">
                <a:solidFill>
                  <a:schemeClr val="accent1"/>
                </a:solidFill>
                <a:latin typeface="Arial Narrow" panose="020B0606020202030204" pitchFamily="34" charset="0"/>
              </a:rPr>
              <a:t>Rendre compte des anomalies repérées lors de l’actualisation du système d’information</a:t>
            </a:r>
          </a:p>
          <a:p>
            <a:pPr>
              <a:buFont typeface="Arial" panose="020B0604020202020204" pitchFamily="34" charset="0"/>
              <a:buChar char="•"/>
              <a:defRPr/>
            </a:pPr>
            <a:r>
              <a:rPr lang="fr-FR" sz="1400" dirty="0">
                <a:solidFill>
                  <a:schemeClr val="accent1"/>
                </a:solidFill>
                <a:latin typeface="Arial Narrow" panose="020B0606020202030204" pitchFamily="34" charset="0"/>
              </a:rPr>
              <a:t>Identifier et appliquer les moyens de protection et sécurisation adaptés aux données enregistrées ou extraites</a:t>
            </a:r>
          </a:p>
          <a:p>
            <a:pPr>
              <a:buFont typeface="Arial" panose="020B0604020202020204" pitchFamily="34" charset="0"/>
              <a:buChar char="•"/>
              <a:defRPr/>
            </a:pPr>
            <a:r>
              <a:rPr lang="fr-FR" sz="1400" dirty="0">
                <a:solidFill>
                  <a:schemeClr val="accent1"/>
                </a:solidFill>
                <a:latin typeface="Arial Narrow" panose="020B0606020202030204" pitchFamily="34" charset="0"/>
              </a:rPr>
              <a:t>Assurer la visibilité numérique de l'organisation (au travers des réseaux sociaux, du site internet, de blogs)</a:t>
            </a:r>
          </a:p>
        </p:txBody>
      </p:sp>
      <p:sp>
        <p:nvSpPr>
          <p:cNvPr id="10" name="Titre 1">
            <a:extLst>
              <a:ext uri="{FF2B5EF4-FFF2-40B4-BE49-F238E27FC236}">
                <a16:creationId xmlns:a16="http://schemas.microsoft.com/office/drawing/2014/main" id="{51268631-96BA-459E-867E-75067EFB2271}"/>
              </a:ext>
            </a:extLst>
          </p:cNvPr>
          <p:cNvSpPr txBox="1">
            <a:spLocks/>
          </p:cNvSpPr>
          <p:nvPr/>
        </p:nvSpPr>
        <p:spPr>
          <a:xfrm>
            <a:off x="564448" y="343343"/>
            <a:ext cx="9563999" cy="623959"/>
          </a:xfrm>
          <a:prstGeom prst="rect">
            <a:avLst/>
          </a:prstGeom>
        </p:spPr>
        <p:txBody>
          <a:bodyPr vert="horz" wrap="square" lIns="0" tIns="0" rIns="0" bIns="0" rtlCol="0" anchor="ctr">
            <a:normAutofit/>
          </a:bodyPr>
          <a:lstStyle>
            <a:lvl1pPr algn="l" defTabSz="457187" rtl="0" fontAlgn="base">
              <a:spcBef>
                <a:spcPct val="0"/>
              </a:spcBef>
              <a:spcAft>
                <a:spcPct val="0"/>
              </a:spcAft>
              <a:defRPr lang="fr-FR" sz="2800" b="1" kern="1200" cap="all" dirty="0">
                <a:solidFill>
                  <a:srgbClr val="4E75B0"/>
                </a:solidFill>
                <a:latin typeface="Arial Narrow" panose="020B0606020202030204" pitchFamily="34" charset="0"/>
                <a:ea typeface="+mj-ea"/>
                <a:cs typeface="+mj-cs"/>
              </a:defRPr>
            </a:lvl1pPr>
            <a:lvl2pPr algn="l" defTabSz="457187" rtl="0" fontAlgn="base">
              <a:spcBef>
                <a:spcPct val="0"/>
              </a:spcBef>
              <a:spcAft>
                <a:spcPct val="0"/>
              </a:spcAft>
              <a:defRPr sz="2400" b="1">
                <a:solidFill>
                  <a:srgbClr val="283583"/>
                </a:solidFill>
                <a:latin typeface="Arial Narrow" panose="020B0606020202030204" pitchFamily="34" charset="0"/>
              </a:defRPr>
            </a:lvl2pPr>
            <a:lvl3pPr algn="l" defTabSz="457187" rtl="0" fontAlgn="base">
              <a:spcBef>
                <a:spcPct val="0"/>
              </a:spcBef>
              <a:spcAft>
                <a:spcPct val="0"/>
              </a:spcAft>
              <a:defRPr sz="2400" b="1">
                <a:solidFill>
                  <a:srgbClr val="283583"/>
                </a:solidFill>
                <a:latin typeface="Arial Narrow" panose="020B0606020202030204" pitchFamily="34" charset="0"/>
              </a:defRPr>
            </a:lvl3pPr>
            <a:lvl4pPr algn="l" defTabSz="457187" rtl="0" fontAlgn="base">
              <a:spcBef>
                <a:spcPct val="0"/>
              </a:spcBef>
              <a:spcAft>
                <a:spcPct val="0"/>
              </a:spcAft>
              <a:defRPr sz="2400" b="1">
                <a:solidFill>
                  <a:srgbClr val="283583"/>
                </a:solidFill>
                <a:latin typeface="Arial Narrow" panose="020B0606020202030204" pitchFamily="34" charset="0"/>
              </a:defRPr>
            </a:lvl4pPr>
            <a:lvl5pPr algn="l" defTabSz="457187" rtl="0" fontAlgn="base">
              <a:spcBef>
                <a:spcPct val="0"/>
              </a:spcBef>
              <a:spcAft>
                <a:spcPct val="0"/>
              </a:spcAft>
              <a:defRPr sz="2400" b="1">
                <a:solidFill>
                  <a:srgbClr val="283583"/>
                </a:solidFill>
                <a:latin typeface="Arial Narrow" panose="020B0606020202030204" pitchFamily="34" charset="0"/>
              </a:defRPr>
            </a:lvl5pPr>
            <a:lvl6pPr marL="457187" algn="l" defTabSz="457187" rtl="0" fontAlgn="base">
              <a:spcBef>
                <a:spcPct val="0"/>
              </a:spcBef>
              <a:spcAft>
                <a:spcPct val="0"/>
              </a:spcAft>
              <a:defRPr sz="2400" b="1">
                <a:solidFill>
                  <a:srgbClr val="283583"/>
                </a:solidFill>
                <a:latin typeface="Arial Narrow" panose="020B0606020202030204" pitchFamily="34" charset="0"/>
              </a:defRPr>
            </a:lvl6pPr>
            <a:lvl7pPr marL="914372" algn="l" defTabSz="457187" rtl="0" fontAlgn="base">
              <a:spcBef>
                <a:spcPct val="0"/>
              </a:spcBef>
              <a:spcAft>
                <a:spcPct val="0"/>
              </a:spcAft>
              <a:defRPr sz="2400" b="1">
                <a:solidFill>
                  <a:srgbClr val="283583"/>
                </a:solidFill>
                <a:latin typeface="Arial Narrow" panose="020B0606020202030204" pitchFamily="34" charset="0"/>
              </a:defRPr>
            </a:lvl7pPr>
            <a:lvl8pPr marL="1371558" algn="l" defTabSz="457187" rtl="0" fontAlgn="base">
              <a:spcBef>
                <a:spcPct val="0"/>
              </a:spcBef>
              <a:spcAft>
                <a:spcPct val="0"/>
              </a:spcAft>
              <a:defRPr sz="2400" b="1">
                <a:solidFill>
                  <a:srgbClr val="283583"/>
                </a:solidFill>
                <a:latin typeface="Arial Narrow" panose="020B0606020202030204" pitchFamily="34" charset="0"/>
              </a:defRPr>
            </a:lvl8pPr>
            <a:lvl9pPr marL="1828743" algn="l" defTabSz="457187" rtl="0" fontAlgn="base">
              <a:spcBef>
                <a:spcPct val="0"/>
              </a:spcBef>
              <a:spcAft>
                <a:spcPct val="0"/>
              </a:spcAft>
              <a:defRPr sz="2400" b="1">
                <a:solidFill>
                  <a:srgbClr val="283583"/>
                </a:solidFill>
                <a:latin typeface="Arial Narrow" panose="020B0606020202030204" pitchFamily="34" charset="0"/>
              </a:defRPr>
            </a:lvl9pPr>
          </a:lstStyle>
          <a:p>
            <a:r>
              <a:rPr lang="fr-FR" dirty="0">
                <a:solidFill>
                  <a:schemeClr val="accent1"/>
                </a:solidFill>
              </a:rPr>
              <a:t>LE référentiel de compétences</a:t>
            </a:r>
          </a:p>
        </p:txBody>
      </p:sp>
      <p:grpSp>
        <p:nvGrpSpPr>
          <p:cNvPr id="12" name="Groupe 11"/>
          <p:cNvGrpSpPr/>
          <p:nvPr/>
        </p:nvGrpSpPr>
        <p:grpSpPr>
          <a:xfrm>
            <a:off x="342479" y="2629294"/>
            <a:ext cx="4464000" cy="3240000"/>
            <a:chOff x="342479" y="1917927"/>
            <a:chExt cx="4464000" cy="3240000"/>
          </a:xfrm>
          <a:solidFill>
            <a:schemeClr val="accent1"/>
          </a:solidFill>
        </p:grpSpPr>
        <p:sp>
          <p:nvSpPr>
            <p:cNvPr id="9" name="Rectangle : coins arrondis 8">
              <a:extLst>
                <a:ext uri="{FF2B5EF4-FFF2-40B4-BE49-F238E27FC236}">
                  <a16:creationId xmlns:a16="http://schemas.microsoft.com/office/drawing/2014/main" id="{61170B48-C4A9-4618-A371-50B60D78BB63}"/>
                </a:ext>
              </a:extLst>
            </p:cNvPr>
            <p:cNvSpPr/>
            <p:nvPr/>
          </p:nvSpPr>
          <p:spPr>
            <a:xfrm>
              <a:off x="342479" y="1917927"/>
              <a:ext cx="4464000" cy="32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ACTIVITÉS DU PÔLE 1</a:t>
              </a:r>
            </a:p>
            <a:p>
              <a:pPr algn="ctr"/>
              <a:endParaRPr lang="fr-FR" sz="1600" b="1" dirty="0">
                <a:solidFill>
                  <a:schemeClr val="bg1"/>
                </a:solidFill>
              </a:endParaRPr>
            </a:p>
            <a:p>
              <a:pPr algn="just"/>
              <a:r>
                <a:rPr lang="fr-FR" sz="1400" b="1" dirty="0">
                  <a:solidFill>
                    <a:schemeClr val="bg1"/>
                  </a:solidFill>
                </a:rPr>
                <a:t>1.1 Préparation et prise en charge de la relation avec le client, l’usager ou l’adhérent</a:t>
              </a:r>
            </a:p>
            <a:p>
              <a:pPr algn="just"/>
              <a:endParaRPr lang="fr-FR" sz="1400" b="1" dirty="0">
                <a:solidFill>
                  <a:schemeClr val="bg1"/>
                </a:solidFill>
              </a:endParaRPr>
            </a:p>
            <a:p>
              <a:pPr algn="just"/>
              <a:r>
                <a:rPr lang="fr-FR" sz="1400" b="1" dirty="0">
                  <a:solidFill>
                    <a:schemeClr val="bg1"/>
                  </a:solidFill>
                </a:rPr>
                <a:t>1.2 Traitement des opérations administratives et de gestion liées aux relations avec le client, l’usager ou l’adhérent</a:t>
              </a:r>
            </a:p>
            <a:p>
              <a:pPr algn="just"/>
              <a:endParaRPr lang="fr-FR" sz="1400" b="1" dirty="0">
                <a:solidFill>
                  <a:schemeClr val="bg1"/>
                </a:solidFill>
              </a:endParaRPr>
            </a:p>
            <a:p>
              <a:pPr algn="just"/>
              <a:r>
                <a:rPr lang="fr-FR" sz="1400" b="1" dirty="0">
                  <a:solidFill>
                    <a:schemeClr val="bg1"/>
                  </a:solidFill>
                </a:rPr>
                <a:t>1.3 Actualisation du système d’information en lien avec la relation avec le client, l’usager ou l’adhérent</a:t>
              </a:r>
            </a:p>
          </p:txBody>
        </p:sp>
        <p:pic>
          <p:nvPicPr>
            <p:cNvPr id="11" name="Graphique 6" descr="Salle de conseil">
              <a:extLst>
                <a:ext uri="{FF2B5EF4-FFF2-40B4-BE49-F238E27FC236}">
                  <a16:creationId xmlns:a16="http://schemas.microsoft.com/office/drawing/2014/main" id="{18728E59-4661-46B0-84AA-F4BA0FDF4BA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32614" y="2050928"/>
              <a:ext cx="1098753" cy="1098753"/>
            </a:xfrm>
            <a:prstGeom prst="rect">
              <a:avLst/>
            </a:prstGeom>
            <a:grpFill/>
            <a:ln>
              <a:noFill/>
            </a:ln>
          </p:spPr>
        </p:pic>
      </p:grpSp>
    </p:spTree>
    <p:extLst>
      <p:ext uri="{BB962C8B-B14F-4D97-AF65-F5344CB8AC3E}">
        <p14:creationId xmlns:p14="http://schemas.microsoft.com/office/powerpoint/2010/main" val="2784881751"/>
      </p:ext>
    </p:extLst>
  </p:cSld>
  <p:clrMapOvr>
    <a:masterClrMapping/>
  </p:clrMapOvr>
</p:sld>
</file>

<file path=ppt/theme/theme1.xml><?xml version="1.0" encoding="utf-8"?>
<a:theme xmlns:a="http://schemas.openxmlformats.org/drawingml/2006/main" name="PRESENTATION PPT_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 PPT_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cmpd="sng" algn="ctr">
          <a:solidFill>
            <a:schemeClr val="accent1"/>
          </a:solidFill>
          <a:prstDash val="solid"/>
          <a:round/>
          <a:headEnd type="none" w="med" len="med"/>
          <a:tailEnd type="none" w="med" len="med"/>
        </a:ln>
      </a:spPr>
      <a:bodyPr rtlCol="0" anchor="ctr"/>
      <a:lstStyle>
        <a:defPPr algn="ctr">
          <a:defRPr/>
        </a:defPPr>
      </a:lstStyle>
      <a:style>
        <a:lnRef idx="0">
          <a:scrgbClr r="0" g="0" b="0"/>
        </a:lnRef>
        <a:fillRef idx="0">
          <a:scrgbClr r="0" g="0" b="0"/>
        </a:fillRef>
        <a:effectRef idx="0">
          <a:scrgbClr r="0" g="0" b="0"/>
        </a:effectRef>
        <a:fontRef idx="minor">
          <a:schemeClr val="accen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RESENTATION PPT_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21122</TotalTime>
  <Words>1892</Words>
  <Application>Microsoft Office PowerPoint</Application>
  <PresentationFormat>Grand écran</PresentationFormat>
  <Paragraphs>287</Paragraphs>
  <Slides>17</Slides>
  <Notes>5</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17</vt:i4>
      </vt:variant>
    </vt:vector>
  </HeadingPairs>
  <TitlesOfParts>
    <vt:vector size="30" baseType="lpstr">
      <vt:lpstr>Arial</vt:lpstr>
      <vt:lpstr>Arial Black</vt:lpstr>
      <vt:lpstr>Arial Italic</vt:lpstr>
      <vt:lpstr>Arial Narrow</vt:lpstr>
      <vt:lpstr>Arial Rounded MT Bold</vt:lpstr>
      <vt:lpstr>Calibri</vt:lpstr>
      <vt:lpstr>Lucida Grande</vt:lpstr>
      <vt:lpstr>Tw Cen MT</vt:lpstr>
      <vt:lpstr>Wingdings</vt:lpstr>
      <vt:lpstr>PRESENTATION PPT_1</vt:lpstr>
      <vt:lpstr>1_PRESENTATION PPT_2</vt:lpstr>
      <vt:lpstr>2_PRESENTATION PPT_2</vt:lpstr>
      <vt:lpstr>Ronds dans l’eau</vt:lpstr>
      <vt:lpstr>Le baccalauréat agora</vt:lpstr>
      <vt:lpstr>Contexte de la rénovation</vt:lpstr>
      <vt:lpstr>Métiers visés</vt:lpstr>
      <vt:lpstr>périmètre des missions</vt:lpstr>
      <vt:lpstr>attendus du monde économique</vt:lpstr>
      <vt:lpstr>LE référentiel AGORA</vt:lpstr>
      <vt:lpstr>Présentation PowerPoint</vt:lpstr>
      <vt:lpstr>LE référentiel de compétences</vt:lpstr>
      <vt:lpstr>bloc 1 - Gérer des relations avec les clients, les usagers et les adhérents</vt:lpstr>
      <vt:lpstr>bloc 2 - Organiser et suivre l’activité de production (de biens ou de services)</vt:lpstr>
      <vt:lpstr>bloc 3 - Administrer le personnel</vt:lpstr>
      <vt:lpstr>Des activités comptables qui traversent les 3 pôles…</vt:lpstr>
      <vt:lpstr>La famille de métier gestion administrative, du transport et de la logistique</vt:lpstr>
      <vt:lpstr>Les modalités pédagogiques</vt:lpstr>
      <vt:lpstr>Professionnalité vs Professionnalisation </vt:lpstr>
      <vt:lpstr>Construire la professionnalité sur les 3 années de la formation</vt:lpstr>
      <vt:lpstr>Organiser Un espace professionnel « phygital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BREMER</dc:creator>
  <cp:lastModifiedBy>Mohamed BENAYADA</cp:lastModifiedBy>
  <cp:revision>1250</cp:revision>
  <cp:lastPrinted>2018-09-23T22:25:31Z</cp:lastPrinted>
  <dcterms:created xsi:type="dcterms:W3CDTF">2015-09-08T07:35:45Z</dcterms:created>
  <dcterms:modified xsi:type="dcterms:W3CDTF">2022-04-04T19:32:29Z</dcterms:modified>
</cp:coreProperties>
</file>